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3689" r:id="rId4"/>
  </p:sldMasterIdLst>
  <p:notesMasterIdLst>
    <p:notesMasterId r:id="rId77"/>
  </p:notesMasterIdLst>
  <p:handoutMasterIdLst>
    <p:handoutMasterId r:id="rId78"/>
  </p:handoutMasterIdLst>
  <p:sldIdLst>
    <p:sldId id="256" r:id="rId5"/>
    <p:sldId id="257" r:id="rId6"/>
    <p:sldId id="380" r:id="rId7"/>
    <p:sldId id="295" r:id="rId8"/>
    <p:sldId id="294" r:id="rId9"/>
    <p:sldId id="296" r:id="rId10"/>
    <p:sldId id="297" r:id="rId11"/>
    <p:sldId id="298" r:id="rId12"/>
    <p:sldId id="299" r:id="rId13"/>
    <p:sldId id="300" r:id="rId14"/>
    <p:sldId id="301" r:id="rId15"/>
    <p:sldId id="302" r:id="rId16"/>
    <p:sldId id="303" r:id="rId17"/>
    <p:sldId id="304" r:id="rId18"/>
    <p:sldId id="305" r:id="rId19"/>
    <p:sldId id="288" r:id="rId20"/>
    <p:sldId id="289" r:id="rId21"/>
    <p:sldId id="290" r:id="rId22"/>
    <p:sldId id="291" r:id="rId23"/>
    <p:sldId id="292" r:id="rId24"/>
    <p:sldId id="293" r:id="rId25"/>
    <p:sldId id="284" r:id="rId26"/>
    <p:sldId id="306" r:id="rId27"/>
    <p:sldId id="281" r:id="rId28"/>
    <p:sldId id="283" r:id="rId29"/>
    <p:sldId id="285" r:id="rId30"/>
    <p:sldId id="286" r:id="rId31"/>
    <p:sldId id="339" r:id="rId32"/>
    <p:sldId id="340" r:id="rId33"/>
    <p:sldId id="342" r:id="rId34"/>
    <p:sldId id="341" r:id="rId35"/>
    <p:sldId id="344" r:id="rId36"/>
    <p:sldId id="345" r:id="rId37"/>
    <p:sldId id="346" r:id="rId38"/>
    <p:sldId id="347" r:id="rId39"/>
    <p:sldId id="348" r:id="rId40"/>
    <p:sldId id="349" r:id="rId41"/>
    <p:sldId id="350" r:id="rId42"/>
    <p:sldId id="351" r:id="rId43"/>
    <p:sldId id="352" r:id="rId44"/>
    <p:sldId id="353" r:id="rId45"/>
    <p:sldId id="354" r:id="rId46"/>
    <p:sldId id="366" r:id="rId47"/>
    <p:sldId id="327" r:id="rId48"/>
    <p:sldId id="356" r:id="rId49"/>
    <p:sldId id="361" r:id="rId50"/>
    <p:sldId id="362" r:id="rId51"/>
    <p:sldId id="363" r:id="rId52"/>
    <p:sldId id="364" r:id="rId53"/>
    <p:sldId id="365" r:id="rId54"/>
    <p:sldId id="311" r:id="rId55"/>
    <p:sldId id="312" r:id="rId56"/>
    <p:sldId id="313" r:id="rId57"/>
    <p:sldId id="314" r:id="rId58"/>
    <p:sldId id="315" r:id="rId59"/>
    <p:sldId id="316" r:id="rId60"/>
    <p:sldId id="317" r:id="rId61"/>
    <p:sldId id="367" r:id="rId62"/>
    <p:sldId id="264" r:id="rId63"/>
    <p:sldId id="370" r:id="rId64"/>
    <p:sldId id="308" r:id="rId65"/>
    <p:sldId id="309" r:id="rId66"/>
    <p:sldId id="310" r:id="rId67"/>
    <p:sldId id="371" r:id="rId68"/>
    <p:sldId id="372" r:id="rId69"/>
    <p:sldId id="373" r:id="rId70"/>
    <p:sldId id="374" r:id="rId71"/>
    <p:sldId id="375" r:id="rId72"/>
    <p:sldId id="376" r:id="rId73"/>
    <p:sldId id="377" r:id="rId74"/>
    <p:sldId id="378" r:id="rId75"/>
    <p:sldId id="379"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94660"/>
  </p:normalViewPr>
  <p:slideViewPr>
    <p:cSldViewPr>
      <p:cViewPr varScale="1">
        <p:scale>
          <a:sx n="72" d="100"/>
          <a:sy n="72" d="100"/>
        </p:scale>
        <p:origin x="115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1.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E639BE-9FA7-4AE4-BD65-26EC41D9A214}" type="datetimeFigureOut">
              <a:rPr lang="en-US" smtClean="0"/>
              <a:pPr/>
              <a:t>11/20/2021</a:t>
            </a:fld>
            <a:endParaRPr lang="en-MY"/>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A2A023-D138-4276-B43C-F08BAA7C539F}" type="slidenum">
              <a:rPr lang="en-MY" smtClean="0"/>
              <a:pPr/>
              <a:t>‹#›</a:t>
            </a:fld>
            <a:endParaRPr lang="en-MY"/>
          </a:p>
        </p:txBody>
      </p:sp>
    </p:spTree>
    <p:extLst>
      <p:ext uri="{BB962C8B-B14F-4D97-AF65-F5344CB8AC3E}">
        <p14:creationId xmlns:p14="http://schemas.microsoft.com/office/powerpoint/2010/main" val="209440632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A4625E-77BF-4A78-977C-B395AFC63D3E}" type="datetimeFigureOut">
              <a:rPr lang="en-US" smtClean="0"/>
              <a:pPr/>
              <a:t>11/20/2021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02DC67-C434-444F-9788-90976544AD11}" type="slidenum">
              <a:rPr lang="en-US" smtClean="0"/>
              <a:pPr/>
              <a:t>‹#›</a:t>
            </a:fld>
            <a:endParaRPr lang="en-US"/>
          </a:p>
        </p:txBody>
      </p:sp>
    </p:spTree>
    <p:extLst>
      <p:ext uri="{BB962C8B-B14F-4D97-AF65-F5344CB8AC3E}">
        <p14:creationId xmlns:p14="http://schemas.microsoft.com/office/powerpoint/2010/main" val="133810054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D02DC67-C434-444F-9788-90976544AD11}" type="slidenum">
              <a:rPr lang="en-US" smtClean="0"/>
              <a:pPr/>
              <a:t>50</a:t>
            </a:fld>
            <a:endParaRPr lang="en-US"/>
          </a:p>
        </p:txBody>
      </p:sp>
    </p:spTree>
    <p:extLst>
      <p:ext uri="{BB962C8B-B14F-4D97-AF65-F5344CB8AC3E}">
        <p14:creationId xmlns:p14="http://schemas.microsoft.com/office/powerpoint/2010/main" val="352686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71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72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69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MY"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D02DC67-C434-444F-9788-90976544AD11}" type="slidenum">
              <a:rPr lang="en-US" smtClean="0"/>
              <a:pPr/>
              <a:t>70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4000">
                <a:latin typeface="Century Gothic"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sz="2000">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22098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6" name="Title 5"/>
          <p:cNvSpPr>
            <a:spLocks noGrp="1"/>
          </p:cNvSpPr>
          <p:nvPr>
            <p:ph type="title"/>
          </p:nvPr>
        </p:nvSpPr>
        <p:spPr/>
        <p:txBody>
          <a:bodyPr rtlCol="0"/>
          <a:lstStyle/>
          <a:p>
            <a:r>
              <a:rPr kumimoji="0" lang="en-US"/>
              <a:t>Click to edit Master title style</a:t>
            </a:r>
          </a:p>
        </p:txBody>
      </p:sp>
      <p:sp>
        <p:nvSpPr>
          <p:cNvPr id="7" name="Rectangle 6"/>
          <p:cNvSpPr/>
          <p:nvPr userDrawn="1"/>
        </p:nvSpPr>
        <p:spPr bwMode="auto">
          <a:xfrm>
            <a:off x="357158" y="928670"/>
            <a:ext cx="8429684" cy="5786478"/>
          </a:xfrm>
          <a:prstGeom prst="rect">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MY" sz="2300" dirty="0">
              <a:solidFill>
                <a:srgbClr val="FFFFFF"/>
              </a:solidFill>
              <a:effectLst>
                <a:outerShdw blurRad="38100" dist="38100" dir="2700000" algn="tl">
                  <a:srgbClr val="000000">
                    <a:alpha val="43137"/>
                  </a:srgbClr>
                </a:outerShdw>
              </a:effectLst>
              <a:latin typeface="Segoe" pitchFamily="34"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US">
              <a:solidFill>
                <a:schemeClr val="tx1"/>
              </a:solidFill>
            </a:endParaRP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5BBC35B-A44B-4119-B8DA-DE9E3DFADA20}" type="slidenum">
              <a:rPr kumimoji="0" lang="en-US" smtClean="0"/>
              <a:pPr/>
              <a:t>‹#›</a:t>
            </a:fld>
            <a:endParaRPr kumimoji="0" lang="en-US">
              <a:solidFill>
                <a:schemeClr val="tx1"/>
              </a:solidFill>
            </a:endParaRP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357158" y="928670"/>
            <a:ext cx="8429684" cy="5786478"/>
          </a:xfrm>
          <a:prstGeom prst="rect">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MY" sz="2300" dirty="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5262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ransition>
    <p:fade/>
  </p:transition>
  <p:hf hdr="0" ftr="0" dt="0"/>
  <p:txStyles>
    <p:titleStyle>
      <a:lvl1pPr algn="l" defTabSz="914363" rtl="0" eaLnBrk="1" latinLnBrk="0" hangingPunct="1">
        <a:lnSpc>
          <a:spcPct val="90000"/>
        </a:lnSpc>
        <a:spcBef>
          <a:spcPct val="0"/>
        </a:spcBef>
        <a:buNone/>
        <a:defRPr lang="en-US" sz="3800" b="1"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Century Gothic" pitchFamily="34" charset="0"/>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cstate="print"/>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75" r:id="rId1"/>
  </p:sldLayoutIdLst>
  <p:transition>
    <p:fade/>
  </p:transition>
  <p:hf hdr="0" ft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endParaRPr lang="en-US" sz="1000" dirty="0">
              <a:solidFill>
                <a:schemeClr val="tx1"/>
              </a:solidFill>
            </a:endParaRP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D5BBC35B-A44B-4119-B8DA-DE9E3DFADA20}" type="slidenum">
              <a:rPr kumimoji="0" lang="en-US" smtClean="0"/>
              <a:pPr/>
              <a:t>‹#›</a:t>
            </a:fld>
            <a:endParaRPr kumimoji="0" lang="en-US" sz="1000" b="0">
              <a:solidFill>
                <a:schemeClr val="tx1"/>
              </a:solidFill>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ransition>
    <p:fade/>
  </p:transition>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sz="4000" b="1" dirty="0">
                <a:latin typeface="Century Gothic" pitchFamily="34" charset="0"/>
              </a:rPr>
              <a:t>Chapter </a:t>
            </a:r>
            <a:r>
              <a:rPr lang="en-MY" sz="4000" dirty="0">
                <a:latin typeface="Century Gothic" pitchFamily="34" charset="0"/>
              </a:rPr>
              <a:t>8</a:t>
            </a:r>
            <a:br>
              <a:rPr sz="4000" b="1" dirty="0">
                <a:latin typeface="Century Gothic" pitchFamily="34" charset="0"/>
              </a:rPr>
            </a:br>
            <a:r>
              <a:rPr sz="4000" b="1" dirty="0">
                <a:latin typeface="Century Gothic" pitchFamily="34" charset="0"/>
              </a:rPr>
              <a:t>Governance of the Internet</a:t>
            </a:r>
            <a:br>
              <a:rPr lang="en-US" sz="4000" b="1" dirty="0">
                <a:latin typeface="Century Gothic" pitchFamily="34" charset="0"/>
              </a:rPr>
            </a:br>
            <a:endParaRPr lang="en-MY" sz="4000" b="1" dirty="0">
              <a:latin typeface="Century Gothic" pitchFamily="34" charset="0"/>
            </a:endParaRPr>
          </a:p>
        </p:txBody>
      </p:sp>
      <p:sp>
        <p:nvSpPr>
          <p:cNvPr id="3" name="Slide Number Placeholder 2">
            <a:extLst>
              <a:ext uri="{FF2B5EF4-FFF2-40B4-BE49-F238E27FC236}">
                <a16:creationId xmlns:a16="http://schemas.microsoft.com/office/drawing/2014/main" id="{8A35BF81-82EC-4CAE-9E69-3FFF64C047FB}"/>
              </a:ext>
            </a:extLst>
          </p:cNvPr>
          <p:cNvSpPr>
            <a:spLocks noGrp="1"/>
          </p:cNvSpPr>
          <p:nvPr>
            <p:ph type="sldNum" sz="quarter" idx="12"/>
          </p:nvPr>
        </p:nvSpPr>
        <p:spPr/>
        <p:txBody>
          <a:bodyPr/>
          <a:lstStyle/>
          <a:p>
            <a:fld id="{D5BBC35B-A44B-4119-B8DA-DE9E3DFADA20}" type="slidenum">
              <a:rPr kumimoji="0" lang="en-US" smtClean="0"/>
              <a:pPr/>
              <a:t>1</a:t>
            </a:fld>
            <a:endParaRPr kumimoji="0" lang="en-US" dirty="0">
              <a:solidFill>
                <a:srgbClr val="FFFFFF"/>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2290" name="Picture 2"/>
          <p:cNvPicPr>
            <a:picLocks noChangeAspect="1" noChangeArrowheads="1"/>
          </p:cNvPicPr>
          <p:nvPr/>
        </p:nvPicPr>
        <p:blipFill>
          <a:blip r:embed="rId2" cstate="print"/>
          <a:srcRect/>
          <a:stretch>
            <a:fillRect/>
          </a:stretch>
        </p:blipFill>
        <p:spPr bwMode="auto">
          <a:xfrm>
            <a:off x="611560" y="1268760"/>
            <a:ext cx="7897263" cy="4968552"/>
          </a:xfrm>
          <a:prstGeom prst="rect">
            <a:avLst/>
          </a:prstGeom>
          <a:noFill/>
          <a:ln w="9525">
            <a:noFill/>
            <a:miter lim="800000"/>
            <a:headEnd/>
            <a:tailEnd/>
          </a:ln>
        </p:spPr>
      </p:pic>
    </p:spTree>
    <p:extLst>
      <p:ext uri="{BB962C8B-B14F-4D97-AF65-F5344CB8AC3E}">
        <p14:creationId xmlns:p14="http://schemas.microsoft.com/office/powerpoint/2010/main" val="22280951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3314" name="Picture 2"/>
          <p:cNvPicPr>
            <a:picLocks noChangeAspect="1" noChangeArrowheads="1"/>
          </p:cNvPicPr>
          <p:nvPr/>
        </p:nvPicPr>
        <p:blipFill>
          <a:blip r:embed="rId2" cstate="print"/>
          <a:srcRect/>
          <a:stretch>
            <a:fillRect/>
          </a:stretch>
        </p:blipFill>
        <p:spPr bwMode="auto">
          <a:xfrm>
            <a:off x="611560" y="1196752"/>
            <a:ext cx="7629704" cy="5184576"/>
          </a:xfrm>
          <a:prstGeom prst="rect">
            <a:avLst/>
          </a:prstGeom>
          <a:noFill/>
          <a:ln w="9525">
            <a:noFill/>
            <a:miter lim="800000"/>
            <a:headEnd/>
            <a:tailEnd/>
          </a:ln>
        </p:spPr>
      </p:pic>
    </p:spTree>
    <p:extLst>
      <p:ext uri="{BB962C8B-B14F-4D97-AF65-F5344CB8AC3E}">
        <p14:creationId xmlns:p14="http://schemas.microsoft.com/office/powerpoint/2010/main" val="232331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4338" name="Picture 2"/>
          <p:cNvPicPr>
            <a:picLocks noChangeAspect="1" noChangeArrowheads="1"/>
          </p:cNvPicPr>
          <p:nvPr/>
        </p:nvPicPr>
        <p:blipFill>
          <a:blip r:embed="rId2" cstate="print"/>
          <a:srcRect/>
          <a:stretch>
            <a:fillRect/>
          </a:stretch>
        </p:blipFill>
        <p:spPr bwMode="auto">
          <a:xfrm>
            <a:off x="827583" y="1196752"/>
            <a:ext cx="7606779" cy="5112568"/>
          </a:xfrm>
          <a:prstGeom prst="rect">
            <a:avLst/>
          </a:prstGeom>
          <a:noFill/>
          <a:ln w="9525">
            <a:noFill/>
            <a:miter lim="800000"/>
            <a:headEnd/>
            <a:tailEnd/>
          </a:ln>
        </p:spPr>
      </p:pic>
    </p:spTree>
    <p:extLst>
      <p:ext uri="{BB962C8B-B14F-4D97-AF65-F5344CB8AC3E}">
        <p14:creationId xmlns:p14="http://schemas.microsoft.com/office/powerpoint/2010/main" val="1315565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5362" name="Picture 2"/>
          <p:cNvPicPr>
            <a:picLocks noChangeAspect="1" noChangeArrowheads="1"/>
          </p:cNvPicPr>
          <p:nvPr/>
        </p:nvPicPr>
        <p:blipFill>
          <a:blip r:embed="rId2" cstate="print"/>
          <a:srcRect/>
          <a:stretch>
            <a:fillRect/>
          </a:stretch>
        </p:blipFill>
        <p:spPr bwMode="auto">
          <a:xfrm>
            <a:off x="611560" y="1196752"/>
            <a:ext cx="7896077" cy="5112568"/>
          </a:xfrm>
          <a:prstGeom prst="rect">
            <a:avLst/>
          </a:prstGeom>
          <a:noFill/>
          <a:ln w="9525">
            <a:noFill/>
            <a:miter lim="800000"/>
            <a:headEnd/>
            <a:tailEnd/>
          </a:ln>
        </p:spPr>
      </p:pic>
    </p:spTree>
    <p:extLst>
      <p:ext uri="{BB962C8B-B14F-4D97-AF65-F5344CB8AC3E}">
        <p14:creationId xmlns:p14="http://schemas.microsoft.com/office/powerpoint/2010/main" val="31777870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6386" name="Picture 2"/>
          <p:cNvPicPr>
            <a:picLocks noChangeAspect="1" noChangeArrowheads="1"/>
          </p:cNvPicPr>
          <p:nvPr/>
        </p:nvPicPr>
        <p:blipFill>
          <a:blip r:embed="rId2" cstate="print"/>
          <a:srcRect/>
          <a:stretch>
            <a:fillRect/>
          </a:stretch>
        </p:blipFill>
        <p:spPr bwMode="auto">
          <a:xfrm>
            <a:off x="755575" y="1268760"/>
            <a:ext cx="7893897" cy="5112568"/>
          </a:xfrm>
          <a:prstGeom prst="rect">
            <a:avLst/>
          </a:prstGeom>
          <a:noFill/>
          <a:ln w="9525">
            <a:noFill/>
            <a:miter lim="800000"/>
            <a:headEnd/>
            <a:tailEnd/>
          </a:ln>
        </p:spPr>
      </p:pic>
    </p:spTree>
    <p:extLst>
      <p:ext uri="{BB962C8B-B14F-4D97-AF65-F5344CB8AC3E}">
        <p14:creationId xmlns:p14="http://schemas.microsoft.com/office/powerpoint/2010/main" val="3896663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7410" name="Picture 2"/>
          <p:cNvPicPr>
            <a:picLocks noChangeAspect="1" noChangeArrowheads="1"/>
          </p:cNvPicPr>
          <p:nvPr/>
        </p:nvPicPr>
        <p:blipFill>
          <a:blip r:embed="rId2" cstate="print"/>
          <a:srcRect/>
          <a:stretch>
            <a:fillRect/>
          </a:stretch>
        </p:blipFill>
        <p:spPr bwMode="auto">
          <a:xfrm>
            <a:off x="395536" y="1412776"/>
            <a:ext cx="7874015" cy="4896544"/>
          </a:xfrm>
          <a:prstGeom prst="rect">
            <a:avLst/>
          </a:prstGeom>
          <a:noFill/>
          <a:ln w="9525">
            <a:noFill/>
            <a:miter lim="800000"/>
            <a:headEnd/>
            <a:tailEnd/>
          </a:ln>
        </p:spPr>
      </p:pic>
    </p:spTree>
    <p:extLst>
      <p:ext uri="{BB962C8B-B14F-4D97-AF65-F5344CB8AC3E}">
        <p14:creationId xmlns:p14="http://schemas.microsoft.com/office/powerpoint/2010/main" val="14105345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Internet Protocol</a:t>
            </a:r>
            <a:endParaRPr lang="en-MY" dirty="0"/>
          </a:p>
        </p:txBody>
      </p:sp>
      <p:pic>
        <p:nvPicPr>
          <p:cNvPr id="1026" name="Picture 2"/>
          <p:cNvPicPr>
            <a:picLocks noChangeAspect="1" noChangeArrowheads="1"/>
          </p:cNvPicPr>
          <p:nvPr/>
        </p:nvPicPr>
        <p:blipFill>
          <a:blip r:embed="rId2" cstate="print"/>
          <a:srcRect/>
          <a:stretch>
            <a:fillRect/>
          </a:stretch>
        </p:blipFill>
        <p:spPr bwMode="auto">
          <a:xfrm>
            <a:off x="827584" y="1196752"/>
            <a:ext cx="7823770" cy="5040560"/>
          </a:xfrm>
          <a:prstGeom prst="rect">
            <a:avLst/>
          </a:prstGeom>
          <a:noFill/>
          <a:ln w="9525">
            <a:noFill/>
            <a:miter lim="800000"/>
            <a:headEnd/>
            <a:tailEnd/>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Internet Protocol</a:t>
            </a:r>
            <a:endParaRPr lang="en-MY" dirty="0"/>
          </a:p>
        </p:txBody>
      </p:sp>
      <p:pic>
        <p:nvPicPr>
          <p:cNvPr id="2050" name="Picture 2"/>
          <p:cNvPicPr>
            <a:picLocks noChangeAspect="1" noChangeArrowheads="1"/>
          </p:cNvPicPr>
          <p:nvPr/>
        </p:nvPicPr>
        <p:blipFill>
          <a:blip r:embed="rId2" cstate="print"/>
          <a:srcRect/>
          <a:stretch>
            <a:fillRect/>
          </a:stretch>
        </p:blipFill>
        <p:spPr bwMode="auto">
          <a:xfrm>
            <a:off x="460152" y="1268760"/>
            <a:ext cx="7571670" cy="4751097"/>
          </a:xfrm>
          <a:prstGeom prst="rect">
            <a:avLst/>
          </a:prstGeom>
          <a:noFill/>
          <a:ln w="9525">
            <a:noFill/>
            <a:miter lim="800000"/>
            <a:headEnd/>
            <a:tailEnd/>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The Internet Protocol</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467544" y="1196752"/>
            <a:ext cx="7783312" cy="5112568"/>
          </a:xfrm>
          <a:prstGeom prst="rect">
            <a:avLst/>
          </a:prstGeom>
          <a:noFill/>
          <a:ln w="9525">
            <a:noFill/>
            <a:miter lim="800000"/>
            <a:headEnd/>
            <a:tailEnd/>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Internet Protocol</a:t>
            </a:r>
            <a:endParaRPr lang="en-MY" dirty="0"/>
          </a:p>
        </p:txBody>
      </p:sp>
      <p:pic>
        <p:nvPicPr>
          <p:cNvPr id="4098" name="Picture 2"/>
          <p:cNvPicPr>
            <a:picLocks noChangeAspect="1" noChangeArrowheads="1"/>
          </p:cNvPicPr>
          <p:nvPr/>
        </p:nvPicPr>
        <p:blipFill>
          <a:blip r:embed="rId2" cstate="print"/>
          <a:srcRect/>
          <a:stretch>
            <a:fillRect/>
          </a:stretch>
        </p:blipFill>
        <p:spPr bwMode="auto">
          <a:xfrm>
            <a:off x="611560" y="1196752"/>
            <a:ext cx="7632848" cy="4925250"/>
          </a:xfrm>
          <a:prstGeom prst="rect">
            <a:avLst/>
          </a:prstGeom>
          <a:noFill/>
          <a:ln w="9525">
            <a:noFill/>
            <a:miter lim="800000"/>
            <a:headEnd/>
            <a:tailEn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Table of Contents</a:t>
            </a:r>
            <a:endParaRPr lang="en-MY" dirty="0"/>
          </a:p>
        </p:txBody>
      </p:sp>
      <p:sp>
        <p:nvSpPr>
          <p:cNvPr id="3" name="Text Placeholder 2"/>
          <p:cNvSpPr>
            <a:spLocks noGrp="1"/>
          </p:cNvSpPr>
          <p:nvPr>
            <p:ph type="body" sz="quarter" idx="10"/>
          </p:nvPr>
        </p:nvSpPr>
        <p:spPr>
          <a:xfrm>
            <a:off x="381000" y="1411552"/>
            <a:ext cx="8382000" cy="4284250"/>
          </a:xfrm>
        </p:spPr>
        <p:txBody>
          <a:bodyPr>
            <a:normAutofit fontScale="92500" lnSpcReduction="20000"/>
          </a:bodyPr>
          <a:lstStyle/>
          <a:p>
            <a:pPr lvl="1">
              <a:lnSpc>
                <a:spcPct val="150000"/>
              </a:lnSpc>
            </a:pPr>
            <a:r>
              <a:rPr lang="en-GB" dirty="0"/>
              <a:t>Introduction</a:t>
            </a:r>
          </a:p>
          <a:p>
            <a:pPr lvl="1">
              <a:lnSpc>
                <a:spcPct val="150000"/>
              </a:lnSpc>
            </a:pPr>
            <a:r>
              <a:rPr lang="en-GB" dirty="0"/>
              <a:t>The Origins of the Internet</a:t>
            </a:r>
            <a:endParaRPr lang="en-MY" dirty="0"/>
          </a:p>
          <a:p>
            <a:pPr lvl="1">
              <a:lnSpc>
                <a:spcPct val="150000"/>
              </a:lnSpc>
            </a:pPr>
            <a:r>
              <a:rPr lang="en-GB" dirty="0"/>
              <a:t>The Internet Protocols (TCP/IP)</a:t>
            </a:r>
            <a:endParaRPr lang="en-MY" dirty="0"/>
          </a:p>
          <a:p>
            <a:pPr lvl="1">
              <a:lnSpc>
                <a:spcPct val="150000"/>
              </a:lnSpc>
            </a:pPr>
            <a:r>
              <a:rPr lang="en-GB" dirty="0"/>
              <a:t>Commercialization</a:t>
            </a:r>
            <a:endParaRPr lang="en-MY" dirty="0"/>
          </a:p>
          <a:p>
            <a:pPr lvl="1">
              <a:lnSpc>
                <a:spcPct val="150000"/>
              </a:lnSpc>
            </a:pPr>
            <a:r>
              <a:rPr lang="en-GB" dirty="0"/>
              <a:t>Internet Corporation for assigned names and numbers (ICANN)</a:t>
            </a:r>
          </a:p>
          <a:p>
            <a:pPr lvl="1">
              <a:lnSpc>
                <a:spcPct val="150000"/>
              </a:lnSpc>
            </a:pPr>
            <a:r>
              <a:rPr kumimoji="0" lang="en-GB" b="0" i="0" u="none" strike="noStrike" kern="1200" cap="none" spc="0" normalizeH="0" baseline="0" noProof="0" dirty="0">
                <a:ln>
                  <a:noFill/>
                </a:ln>
                <a:effectLst/>
                <a:uLnTx/>
                <a:uFillTx/>
                <a:latin typeface="+mn-lt"/>
                <a:ea typeface="+mn-ea"/>
                <a:cs typeface="+mn-cs"/>
              </a:rPr>
              <a:t>Do Trademarks Matter in Domain Names?</a:t>
            </a:r>
            <a:endParaRPr lang="en-MY" dirty="0"/>
          </a:p>
          <a:p>
            <a:pPr lvl="1">
              <a:lnSpc>
                <a:spcPct val="150000"/>
              </a:lnSpc>
            </a:pPr>
            <a:r>
              <a:rPr lang="en-GB" dirty="0"/>
              <a:t>Domain Trademark </a:t>
            </a:r>
            <a:r>
              <a:rPr kumimoji="0" lang="en-GB" b="0" i="0" u="none" strike="noStrike" kern="1200" cap="none" spc="0" normalizeH="0" baseline="0" noProof="0" dirty="0">
                <a:ln>
                  <a:noFill/>
                </a:ln>
                <a:effectLst/>
                <a:uLnTx/>
                <a:uFillTx/>
                <a:latin typeface="+mn-lt"/>
                <a:ea typeface="+mn-ea"/>
                <a:cs typeface="+mn-cs"/>
              </a:rPr>
              <a:t>Dispute Resolution Process</a:t>
            </a:r>
            <a:endParaRPr lang="en-MY" dirty="0"/>
          </a:p>
          <a:p>
            <a:pPr lvl="1">
              <a:lnSpc>
                <a:spcPct val="150000"/>
              </a:lnSpc>
            </a:pPr>
            <a:r>
              <a:rPr kumimoji="0" lang="en-GB" b="0" i="0" u="none" strike="noStrike" kern="1200" cap="none" spc="0" normalizeH="0" baseline="0" noProof="0" dirty="0">
                <a:ln>
                  <a:noFill/>
                </a:ln>
                <a:effectLst/>
                <a:uLnTx/>
                <a:uFillTx/>
                <a:latin typeface="+mn-lt"/>
                <a:ea typeface="+mn-ea"/>
                <a:cs typeface="+mn-cs"/>
              </a:rPr>
              <a:t>The future of Internet Governance</a:t>
            </a:r>
            <a:endParaRPr kumimoji="0" lang="en-MY" b="0" i="0" u="none" strike="noStrike" kern="1200" cap="none" spc="0" normalizeH="0" baseline="0" noProof="0" dirty="0">
              <a:ln>
                <a:noFill/>
              </a:ln>
              <a:effectLst/>
              <a:uLnTx/>
              <a:uFillTx/>
              <a:latin typeface="+mn-lt"/>
              <a:ea typeface="+mn-ea"/>
              <a:cs typeface="+mn-cs"/>
            </a:endParaRPr>
          </a:p>
          <a:p>
            <a:pPr lvl="1"/>
            <a:endParaRPr lang="en-MY"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Internet Protocol</a:t>
            </a:r>
            <a:endParaRPr lang="en-MY" dirty="0"/>
          </a:p>
        </p:txBody>
      </p:sp>
      <p:pic>
        <p:nvPicPr>
          <p:cNvPr id="5122" name="Picture 2"/>
          <p:cNvPicPr>
            <a:picLocks noChangeAspect="1" noChangeArrowheads="1"/>
          </p:cNvPicPr>
          <p:nvPr/>
        </p:nvPicPr>
        <p:blipFill>
          <a:blip r:embed="rId2" cstate="print"/>
          <a:srcRect/>
          <a:stretch>
            <a:fillRect/>
          </a:stretch>
        </p:blipFill>
        <p:spPr bwMode="auto">
          <a:xfrm>
            <a:off x="539552" y="1340768"/>
            <a:ext cx="7910487" cy="3888432"/>
          </a:xfrm>
          <a:prstGeom prst="rect">
            <a:avLst/>
          </a:prstGeom>
          <a:noFill/>
          <a:ln w="9525">
            <a:noFill/>
            <a:miter lim="800000"/>
            <a:headEnd/>
            <a:tailEnd/>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Internet Protocol</a:t>
            </a:r>
            <a:endParaRPr lang="en-MY" dirty="0"/>
          </a:p>
        </p:txBody>
      </p:sp>
      <p:pic>
        <p:nvPicPr>
          <p:cNvPr id="6146" name="Picture 2"/>
          <p:cNvPicPr>
            <a:picLocks noChangeAspect="1" noChangeArrowheads="1"/>
          </p:cNvPicPr>
          <p:nvPr/>
        </p:nvPicPr>
        <p:blipFill>
          <a:blip r:embed="rId2" cstate="print"/>
          <a:srcRect/>
          <a:stretch>
            <a:fillRect/>
          </a:stretch>
        </p:blipFill>
        <p:spPr bwMode="auto">
          <a:xfrm>
            <a:off x="755575" y="1412776"/>
            <a:ext cx="7981687" cy="3096344"/>
          </a:xfrm>
          <a:prstGeom prst="rect">
            <a:avLst/>
          </a:prstGeom>
          <a:noFill/>
          <a:ln w="9525">
            <a:noFill/>
            <a:miter lim="800000"/>
            <a:headEnd/>
            <a:tailEnd/>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dirty="0"/>
              <a:t>Early Arguments</a:t>
            </a:r>
            <a:endParaRPr lang="en-MY" dirty="0"/>
          </a:p>
        </p:txBody>
      </p:sp>
      <p:pic>
        <p:nvPicPr>
          <p:cNvPr id="3" name="Picture 2" descr="http://1.bp.blogspot.com/-O_hAF9wvG8o/UVF9n3Nd15I/AAAAAAAAHHg/77YJsSI6M4w/s1600/How+DNS+Work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554" y="980728"/>
            <a:ext cx="7408891" cy="548286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B62E92E-CB6A-4D62-BD21-770C4C5ABCF7}"/>
              </a:ext>
            </a:extLst>
          </p:cNvPr>
          <p:cNvSpPr>
            <a:spLocks noGrp="1"/>
          </p:cNvSpPr>
          <p:nvPr>
            <p:ph type="sldNum" sz="quarter" idx="12"/>
          </p:nvPr>
        </p:nvSpPr>
        <p:spPr/>
        <p:txBody>
          <a:bodyPr/>
          <a:lstStyle/>
          <a:p>
            <a:fld id="{D5BBC35B-A44B-4119-B8DA-DE9E3DFADA20}" type="slidenum">
              <a:rPr kumimoji="0" lang="en-US" smtClean="0"/>
              <a:pPr/>
              <a:t>22</a:t>
            </a:fld>
            <a:endParaRPr kumimoji="0"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DNS </a:t>
            </a:r>
            <a:r>
              <a:rPr lang="en-MY" dirty="0"/>
              <a:t>HIERARCHY</a:t>
            </a:r>
          </a:p>
        </p:txBody>
      </p:sp>
      <p:pic>
        <p:nvPicPr>
          <p:cNvPr id="18434" name="Picture 2"/>
          <p:cNvPicPr>
            <a:picLocks noChangeAspect="1" noChangeArrowheads="1"/>
          </p:cNvPicPr>
          <p:nvPr/>
        </p:nvPicPr>
        <p:blipFill>
          <a:blip r:embed="rId2" cstate="print"/>
          <a:srcRect/>
          <a:stretch>
            <a:fillRect/>
          </a:stretch>
        </p:blipFill>
        <p:spPr bwMode="auto">
          <a:xfrm>
            <a:off x="323528" y="1124744"/>
            <a:ext cx="8530364" cy="4536504"/>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Early Arguments</a:t>
            </a:r>
            <a:endParaRPr lang="en-MY" dirty="0"/>
          </a:p>
        </p:txBody>
      </p:sp>
      <p:sp>
        <p:nvSpPr>
          <p:cNvPr id="3" name="Text Placeholder 2"/>
          <p:cNvSpPr>
            <a:spLocks noGrp="1"/>
          </p:cNvSpPr>
          <p:nvPr>
            <p:ph type="body" sz="quarter" idx="10"/>
          </p:nvPr>
        </p:nvSpPr>
        <p:spPr>
          <a:xfrm>
            <a:off x="381000" y="1411552"/>
            <a:ext cx="8382000" cy="3102388"/>
          </a:xfrm>
        </p:spPr>
        <p:txBody>
          <a:bodyPr>
            <a:normAutofit fontScale="85000" lnSpcReduction="20000"/>
          </a:bodyPr>
          <a:lstStyle/>
          <a:p>
            <a:r>
              <a:rPr lang="en-US" dirty="0"/>
              <a:t>Before discuss the problems with a commercial Internet and the apparent abuse of power by the current domain name controllers, we must differentiate between the different roles played by various organizations in running the infrastructure of the Internet: IANA, IETF and the DNS root</a:t>
            </a:r>
          </a:p>
          <a:p>
            <a:pPr lvl="1"/>
            <a:r>
              <a:rPr lang="en-US" b="1" dirty="0">
                <a:solidFill>
                  <a:schemeClr val="bg2">
                    <a:lumMod val="50000"/>
                  </a:schemeClr>
                </a:solidFill>
              </a:rPr>
              <a:t>Internet Assigned Numbers Authority (IANA): </a:t>
            </a:r>
          </a:p>
          <a:p>
            <a:pPr lvl="2"/>
            <a:r>
              <a:rPr lang="en-US" dirty="0"/>
              <a:t>assigns blocks of IP addresses to networks.</a:t>
            </a:r>
          </a:p>
          <a:p>
            <a:pPr lvl="1"/>
            <a:endParaRPr lang="en-US" dirty="0"/>
          </a:p>
          <a:p>
            <a:pPr lvl="1"/>
            <a:r>
              <a:rPr lang="en-US" b="1" dirty="0">
                <a:solidFill>
                  <a:schemeClr val="bg2">
                    <a:lumMod val="50000"/>
                  </a:schemeClr>
                </a:solidFill>
              </a:rPr>
              <a:t>Internet Engineering Task Force (IETF): </a:t>
            </a:r>
          </a:p>
          <a:p>
            <a:pPr lvl="2"/>
            <a:r>
              <a:rPr lang="en-US" dirty="0"/>
              <a:t>approves changes to the main protocols of the Internet.</a:t>
            </a:r>
          </a:p>
          <a:p>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DNS Root</a:t>
            </a:r>
            <a:endParaRPr lang="en-MY" dirty="0"/>
          </a:p>
        </p:txBody>
      </p:sp>
      <p:sp>
        <p:nvSpPr>
          <p:cNvPr id="3" name="Text Placeholder 2"/>
          <p:cNvSpPr>
            <a:spLocks noGrp="1"/>
          </p:cNvSpPr>
          <p:nvPr>
            <p:ph type="body" sz="quarter" idx="10"/>
          </p:nvPr>
        </p:nvSpPr>
        <p:spPr>
          <a:xfrm>
            <a:off x="381000" y="1556792"/>
            <a:ext cx="8382000" cy="3672408"/>
          </a:xfrm>
        </p:spPr>
        <p:txBody>
          <a:bodyPr>
            <a:normAutofit/>
          </a:bodyPr>
          <a:lstStyle/>
          <a:p>
            <a:r>
              <a:rPr lang="en-US" dirty="0"/>
              <a:t>DNS root: a server which points to the authoritative server for a particular top-level domain (TLD)</a:t>
            </a:r>
          </a:p>
          <a:p>
            <a:endParaRPr lang="en-US" dirty="0"/>
          </a:p>
          <a:p>
            <a:r>
              <a:rPr lang="en-US" dirty="0"/>
              <a:t>Of course this does not happen every time there is a query because the various levels in the hierarchy cache the results of various requests for a certain length of time and often ‘forward cache’ expected queries</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DNS Root</a:t>
            </a:r>
            <a:endParaRPr lang="en-MY" dirty="0"/>
          </a:p>
        </p:txBody>
      </p:sp>
      <p:sp>
        <p:nvSpPr>
          <p:cNvPr id="3" name="Text Placeholder 2"/>
          <p:cNvSpPr>
            <a:spLocks noGrp="1"/>
          </p:cNvSpPr>
          <p:nvPr>
            <p:ph type="body" sz="quarter" idx="10"/>
          </p:nvPr>
        </p:nvSpPr>
        <p:spPr>
          <a:xfrm>
            <a:off x="381000" y="1411552"/>
            <a:ext cx="8382000" cy="4284250"/>
          </a:xfrm>
        </p:spPr>
        <p:txBody>
          <a:bodyPr>
            <a:normAutofit lnSpcReduction="10000"/>
          </a:bodyPr>
          <a:lstStyle/>
          <a:p>
            <a:pPr>
              <a:buNone/>
            </a:pPr>
            <a:r>
              <a:rPr lang="en-US" dirty="0"/>
              <a:t>DNS Service:</a:t>
            </a:r>
          </a:p>
          <a:p>
            <a:r>
              <a:rPr lang="en-US" dirty="0"/>
              <a:t>Big Idea: Power that is granted to the root server: whoever controls the root servers also controls which top-level domains are visible</a:t>
            </a:r>
          </a:p>
          <a:p>
            <a:endParaRPr lang="en-US" dirty="0"/>
          </a:p>
          <a:p>
            <a:r>
              <a:rPr lang="en-US" dirty="0"/>
              <a:t>While this might not seem a great deal to control, it is actually a major issue.</a:t>
            </a:r>
          </a:p>
          <a:p>
            <a:endParaRPr lang="en-US" dirty="0"/>
          </a:p>
          <a:p>
            <a:r>
              <a:rPr lang="en-US" dirty="0"/>
              <a:t>It is also a lever to control other aspects of the domain name system, particularly when a new contract is signed for a top-level domain</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DNS Root</a:t>
            </a:r>
            <a:endParaRPr lang="en-MY" dirty="0"/>
          </a:p>
        </p:txBody>
      </p:sp>
      <p:sp>
        <p:nvSpPr>
          <p:cNvPr id="3" name="Text Placeholder 2"/>
          <p:cNvSpPr>
            <a:spLocks noGrp="1"/>
          </p:cNvSpPr>
          <p:nvPr>
            <p:ph type="body" sz="quarter" idx="10"/>
          </p:nvPr>
        </p:nvSpPr>
        <p:spPr>
          <a:xfrm>
            <a:off x="395536" y="1484784"/>
            <a:ext cx="8382000" cy="3096344"/>
          </a:xfrm>
        </p:spPr>
        <p:txBody>
          <a:bodyPr>
            <a:normAutofit/>
          </a:bodyPr>
          <a:lstStyle/>
          <a:p>
            <a:r>
              <a:rPr lang="en-US" dirty="0"/>
              <a:t>E.g. a top-level domain name server would probably have the dns.org address in its cache and might maintain it whenever the copy in the cache is timed out.</a:t>
            </a:r>
          </a:p>
          <a:p>
            <a:endParaRPr lang="en-US" dirty="0"/>
          </a:p>
          <a:p>
            <a:r>
              <a:rPr lang="en-US" dirty="0"/>
              <a:t>This provides quicker service and a robust response to failure of links in the chain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Commercialization</a:t>
            </a:r>
            <a:endParaRPr lang="en-MY" dirty="0"/>
          </a:p>
        </p:txBody>
      </p:sp>
      <p:sp>
        <p:nvSpPr>
          <p:cNvPr id="3" name="Text Placeholder 2"/>
          <p:cNvSpPr>
            <a:spLocks noGrp="1"/>
          </p:cNvSpPr>
          <p:nvPr>
            <p:ph type="body" sz="quarter" idx="10"/>
          </p:nvPr>
        </p:nvSpPr>
        <p:spPr>
          <a:xfrm>
            <a:off x="381000" y="1411552"/>
            <a:ext cx="8382000" cy="4370427"/>
          </a:xfrm>
        </p:spPr>
        <p:txBody>
          <a:bodyPr/>
          <a:lstStyle/>
          <a:p>
            <a:r>
              <a:rPr lang="en-US" dirty="0"/>
              <a:t>Who controls the root servers that ‘ground’ the domain name server system and why that gives them power?</a:t>
            </a:r>
          </a:p>
          <a:p>
            <a:endParaRPr lang="en-US" dirty="0"/>
          </a:p>
          <a:p>
            <a:pPr lvl="1"/>
            <a:r>
              <a:rPr lang="en-US" dirty="0"/>
              <a:t>US company called Network Solutions Incorporated (NSI) had been granted a contract by the US government in 1991 to perform the IANA function for military and civilian use</a:t>
            </a:r>
          </a:p>
          <a:p>
            <a:pPr lvl="1"/>
            <a:endParaRPr lang="en-US" dirty="0"/>
          </a:p>
          <a:p>
            <a:pPr lvl="1"/>
            <a:r>
              <a:rPr lang="en-US" dirty="0"/>
              <a:t>However, NSI still subcontracted the running of the system to Jon </a:t>
            </a:r>
            <a:r>
              <a:rPr lang="en-US" dirty="0" err="1"/>
              <a:t>Postel</a:t>
            </a:r>
            <a:r>
              <a:rPr lang="en-US" dirty="0"/>
              <a:t> (who ran DNS lookup)</a:t>
            </a:r>
            <a:endParaRPr lang="en-MY"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Commercialization</a:t>
            </a:r>
            <a:endParaRPr lang="en-MY" dirty="0"/>
          </a:p>
        </p:txBody>
      </p:sp>
      <p:sp>
        <p:nvSpPr>
          <p:cNvPr id="3" name="Text Placeholder 2"/>
          <p:cNvSpPr>
            <a:spLocks noGrp="1"/>
          </p:cNvSpPr>
          <p:nvPr>
            <p:ph type="body" sz="quarter" idx="10"/>
          </p:nvPr>
        </p:nvSpPr>
        <p:spPr>
          <a:xfrm>
            <a:off x="381000" y="1411552"/>
            <a:ext cx="8382000" cy="3594830"/>
          </a:xfrm>
        </p:spPr>
        <p:txBody>
          <a:bodyPr/>
          <a:lstStyle/>
          <a:p>
            <a:r>
              <a:rPr lang="en-US" dirty="0"/>
              <a:t>Who controls the root servers that ‘ground’ the domain name server system and why that gives them power?</a:t>
            </a:r>
          </a:p>
          <a:p>
            <a:endParaRPr lang="en-US" dirty="0"/>
          </a:p>
          <a:p>
            <a:pPr lvl="1"/>
            <a:r>
              <a:rPr lang="en-US" dirty="0"/>
              <a:t>During the early 1990s, the Internet was opened up to commercial traffic and commercial internet service providers (ISPs) emerged.</a:t>
            </a:r>
          </a:p>
          <a:p>
            <a:pPr lvl="1"/>
            <a:endParaRPr lang="en-US" dirty="0"/>
          </a:p>
          <a:p>
            <a:pPr lvl="1"/>
            <a:r>
              <a:rPr lang="en-US" dirty="0"/>
              <a:t>These ISP were controlled by telephone companies</a:t>
            </a:r>
            <a:endParaRPr lang="en-MY"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9011"/>
            <a:ext cx="8229600" cy="715693"/>
          </a:xfrm>
        </p:spPr>
        <p:txBody>
          <a:bodyPr>
            <a:normAutofit fontScale="90000"/>
          </a:bodyPr>
          <a:lstStyle/>
          <a:p>
            <a:r>
              <a:rPr dirty="0"/>
              <a:t>Introduction</a:t>
            </a:r>
            <a:endParaRPr lang="en-MY" dirty="0"/>
          </a:p>
        </p:txBody>
      </p:sp>
      <p:sp>
        <p:nvSpPr>
          <p:cNvPr id="3" name="Text Placeholder 2"/>
          <p:cNvSpPr>
            <a:spLocks noGrp="1"/>
          </p:cNvSpPr>
          <p:nvPr>
            <p:ph type="body" sz="quarter" idx="10"/>
          </p:nvPr>
        </p:nvSpPr>
        <p:spPr>
          <a:xfrm>
            <a:off x="381000" y="980728"/>
            <a:ext cx="8382000" cy="5256761"/>
          </a:xfrm>
        </p:spPr>
        <p:txBody>
          <a:bodyPr>
            <a:normAutofit/>
          </a:bodyPr>
          <a:lstStyle/>
          <a:p>
            <a:pPr marL="0" indent="0">
              <a:buNone/>
            </a:pPr>
            <a:r>
              <a:rPr lang="en-US" sz="2000" dirty="0"/>
              <a:t>Governance of the Internet answers these questions?</a:t>
            </a:r>
          </a:p>
          <a:p>
            <a:endParaRPr lang="en-US" sz="2000" dirty="0"/>
          </a:p>
          <a:p>
            <a:pPr>
              <a:lnSpc>
                <a:spcPct val="110000"/>
              </a:lnSpc>
            </a:pPr>
            <a:r>
              <a:rPr lang="en-US" sz="2000" dirty="0"/>
              <a:t>Who controls access to the entire infrastructure of the Internet and, most relevantly, who controls access to the Web via URLs.</a:t>
            </a:r>
          </a:p>
          <a:p>
            <a:pPr marL="109728" indent="0">
              <a:lnSpc>
                <a:spcPct val="110000"/>
              </a:lnSpc>
              <a:buNone/>
            </a:pPr>
            <a:endParaRPr lang="en-US" sz="2000" dirty="0"/>
          </a:p>
          <a:p>
            <a:r>
              <a:rPr lang="en-US" sz="2000" dirty="0"/>
              <a:t>Who decided that Amazon.co.uk and Amazon.com could both exist and point to different servers?</a:t>
            </a:r>
          </a:p>
          <a:p>
            <a:endParaRPr lang="en-US" sz="2000" dirty="0"/>
          </a:p>
          <a:p>
            <a:r>
              <a:rPr lang="en-US" sz="2000" dirty="0"/>
              <a:t>How does a system which was originally designed to connect a few thousand academic and military computers allow the world's biggest information distribution scheme to run?</a:t>
            </a:r>
          </a:p>
          <a:p>
            <a:endParaRPr lang="en-US" sz="2000" dirty="0"/>
          </a:p>
          <a:p>
            <a:r>
              <a:rPr lang="en-US" sz="2000" dirty="0"/>
              <a:t>Can the US president order the Internet shut down?</a:t>
            </a:r>
          </a:p>
          <a:p>
            <a:endParaRPr lang="en-US" sz="2000" dirty="0"/>
          </a:p>
          <a:p>
            <a:r>
              <a:rPr lang="en-US" sz="2000" dirty="0"/>
              <a:t>Who has control and who oversees the exercise of that control of the WWW</a:t>
            </a:r>
          </a:p>
          <a:p>
            <a:pPr>
              <a:buNone/>
            </a:pPr>
            <a:endParaRPr lang="en-MY" sz="20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Commercialization</a:t>
            </a:r>
            <a:endParaRPr lang="en-MY" dirty="0"/>
          </a:p>
        </p:txBody>
      </p:sp>
      <p:sp>
        <p:nvSpPr>
          <p:cNvPr id="3" name="Text Placeholder 2"/>
          <p:cNvSpPr>
            <a:spLocks noGrp="1"/>
          </p:cNvSpPr>
          <p:nvPr>
            <p:ph type="body" sz="quarter" idx="10"/>
          </p:nvPr>
        </p:nvSpPr>
        <p:spPr>
          <a:xfrm>
            <a:off x="381000" y="1411552"/>
            <a:ext cx="8382000" cy="3982629"/>
          </a:xfrm>
        </p:spPr>
        <p:txBody>
          <a:bodyPr>
            <a:normAutofit fontScale="85000" lnSpcReduction="20000"/>
          </a:bodyPr>
          <a:lstStyle/>
          <a:p>
            <a:r>
              <a:rPr lang="en-US" dirty="0"/>
              <a:t>Who controls the root servers that ‘ground’ the domain name server system and why that gives them power?</a:t>
            </a:r>
          </a:p>
          <a:p>
            <a:endParaRPr lang="en-US" dirty="0"/>
          </a:p>
          <a:p>
            <a:pPr lvl="1"/>
            <a:r>
              <a:rPr lang="en-US" dirty="0"/>
              <a:t>NSI's agreement with the US government allowed NSI to charge the government a fee for registration of subdomains and NSI controlled the top-level domains that existed. These charges were growing exponentially!</a:t>
            </a:r>
          </a:p>
          <a:p>
            <a:pPr lvl="1"/>
            <a:endParaRPr lang="en-US" dirty="0"/>
          </a:p>
          <a:p>
            <a:pPr lvl="1"/>
            <a:r>
              <a:rPr lang="en-US" dirty="0"/>
              <a:t>Even in these early days the question of who was allowed to register a trademark name in the second level was at issue.</a:t>
            </a:r>
          </a:p>
          <a:p>
            <a:pPr lvl="1"/>
            <a:endParaRPr lang="en-US" dirty="0"/>
          </a:p>
          <a:p>
            <a:pPr lvl="1"/>
            <a:r>
              <a:rPr lang="en-US" dirty="0"/>
              <a:t>Although how these issues were (and are) dealt with is dependent upon who controls the root, the struggle for control of the root forms the backdrop to the foreground struggle for individual domains</a:t>
            </a:r>
            <a:endParaRPr lang="en-MY" dirty="0"/>
          </a:p>
          <a:p>
            <a:pPr lvl="1"/>
            <a:endParaRPr lang="en-MY"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Root of All Evil</a:t>
            </a:r>
            <a:endParaRPr lang="en-MY" dirty="0"/>
          </a:p>
        </p:txBody>
      </p:sp>
      <p:pic>
        <p:nvPicPr>
          <p:cNvPr id="1026" name="Picture 2"/>
          <p:cNvPicPr>
            <a:picLocks noChangeAspect="1" noChangeArrowheads="1"/>
          </p:cNvPicPr>
          <p:nvPr/>
        </p:nvPicPr>
        <p:blipFill>
          <a:blip r:embed="rId2" cstate="print"/>
          <a:srcRect/>
          <a:stretch>
            <a:fillRect/>
          </a:stretch>
        </p:blipFill>
        <p:spPr bwMode="auto">
          <a:xfrm>
            <a:off x="683567" y="1556792"/>
            <a:ext cx="8021399" cy="3960440"/>
          </a:xfrm>
          <a:prstGeom prst="rect">
            <a:avLst/>
          </a:prstGeom>
          <a:noFill/>
          <a:ln w="9525">
            <a:noFill/>
            <a:miter lim="800000"/>
            <a:headEnd/>
            <a:tailEnd/>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969496"/>
          </a:xfrm>
        </p:spPr>
        <p:txBody>
          <a:bodyPr>
            <a:normAutofit fontScale="90000"/>
          </a:bodyPr>
          <a:lstStyle/>
          <a:p>
            <a:r>
              <a:rPr sz="3500" dirty="0"/>
              <a:t>Internet Corporation for Assigned Names and Numbers</a:t>
            </a:r>
            <a:r>
              <a:rPr lang="en-MY" sz="3500" dirty="0"/>
              <a:t> (ICANN)</a:t>
            </a:r>
          </a:p>
        </p:txBody>
      </p:sp>
      <p:sp>
        <p:nvSpPr>
          <p:cNvPr id="3" name="Text Placeholder 2"/>
          <p:cNvSpPr>
            <a:spLocks noGrp="1"/>
          </p:cNvSpPr>
          <p:nvPr>
            <p:ph type="body" sz="quarter" idx="10"/>
          </p:nvPr>
        </p:nvSpPr>
        <p:spPr>
          <a:xfrm>
            <a:off x="381000" y="1411552"/>
            <a:ext cx="8382000" cy="3457608"/>
          </a:xfrm>
        </p:spPr>
        <p:txBody>
          <a:bodyPr>
            <a:normAutofit/>
          </a:bodyPr>
          <a:lstStyle/>
          <a:p>
            <a:r>
              <a:rPr lang="en-US" dirty="0"/>
              <a:t>Internet Corporation for Assigned Names and Numbers (ICANN): a non-profit organization set up to perform IANA operation</a:t>
            </a:r>
          </a:p>
          <a:p>
            <a:endParaRPr lang="en-US" dirty="0"/>
          </a:p>
          <a:p>
            <a:r>
              <a:rPr lang="en-US" dirty="0"/>
              <a:t>It was obvious the government National Science Foundation) should not be involved</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969496"/>
          </a:xfrm>
        </p:spPr>
        <p:txBody>
          <a:bodyPr>
            <a:normAutofit fontScale="90000"/>
          </a:bodyPr>
          <a:lstStyle/>
          <a:p>
            <a:r>
              <a:rPr sz="3500" dirty="0"/>
              <a:t>Internet Corporation for Assigned Names and Numbers</a:t>
            </a:r>
            <a:endParaRPr lang="en-MY" sz="3500" dirty="0"/>
          </a:p>
        </p:txBody>
      </p:sp>
      <p:sp>
        <p:nvSpPr>
          <p:cNvPr id="3" name="Text Placeholder 2"/>
          <p:cNvSpPr>
            <a:spLocks noGrp="1"/>
          </p:cNvSpPr>
          <p:nvPr>
            <p:ph type="body" sz="quarter" idx="10"/>
          </p:nvPr>
        </p:nvSpPr>
        <p:spPr>
          <a:xfrm>
            <a:off x="381000" y="1411552"/>
            <a:ext cx="8382000" cy="3601624"/>
          </a:xfrm>
        </p:spPr>
        <p:txBody>
          <a:bodyPr>
            <a:normAutofit lnSpcReduction="10000"/>
          </a:bodyPr>
          <a:lstStyle/>
          <a:p>
            <a:r>
              <a:rPr lang="en-US" dirty="0"/>
              <a:t>3 major players in the struggle for control of the root at this point:</a:t>
            </a:r>
          </a:p>
          <a:p>
            <a:endParaRPr lang="en-US" dirty="0"/>
          </a:p>
          <a:p>
            <a:pPr marL="1428750" lvl="2" indent="-514350">
              <a:buAutoNum type="alphaLcPeriod"/>
            </a:pPr>
            <a:r>
              <a:rPr lang="en-US" sz="2800" dirty="0"/>
              <a:t>the US Department of Commerce</a:t>
            </a:r>
          </a:p>
          <a:p>
            <a:pPr marL="1428750" lvl="2" indent="-514350">
              <a:buAutoNum type="alphaLcPeriod"/>
            </a:pPr>
            <a:endParaRPr lang="en-US" sz="2800" dirty="0"/>
          </a:p>
          <a:p>
            <a:pPr marL="1428750" lvl="2" indent="-514350">
              <a:buAutoNum type="alphaLcPeriod"/>
            </a:pPr>
            <a:r>
              <a:rPr lang="en-US" sz="2800" dirty="0"/>
              <a:t>ISOC and the international Council of Registrars (CORE)</a:t>
            </a:r>
          </a:p>
          <a:p>
            <a:pPr marL="1428750" lvl="2" indent="-514350">
              <a:buAutoNum type="alphaLcPeriod"/>
            </a:pPr>
            <a:endParaRPr lang="en-US" sz="2800" dirty="0"/>
          </a:p>
          <a:p>
            <a:pPr marL="1428750" lvl="2" indent="-514350">
              <a:buAutoNum type="alphaLcPeriod"/>
            </a:pPr>
            <a:r>
              <a:rPr lang="en-US" sz="2800" dirty="0"/>
              <a:t>Network Solutions Inc.</a:t>
            </a:r>
            <a:endParaRPr lang="en-MY"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2050" name="Picture 2"/>
          <p:cNvPicPr>
            <a:picLocks noChangeAspect="1" noChangeArrowheads="1"/>
          </p:cNvPicPr>
          <p:nvPr/>
        </p:nvPicPr>
        <p:blipFill>
          <a:blip r:embed="rId2" cstate="print"/>
          <a:srcRect/>
          <a:stretch>
            <a:fillRect/>
          </a:stretch>
        </p:blipFill>
        <p:spPr bwMode="auto">
          <a:xfrm>
            <a:off x="755576" y="1484784"/>
            <a:ext cx="7479101" cy="4392488"/>
          </a:xfrm>
          <a:prstGeom prst="rect">
            <a:avLst/>
          </a:prstGeom>
          <a:noFill/>
          <a:ln w="9525">
            <a:noFill/>
            <a:miter lim="800000"/>
            <a:headEnd/>
            <a:tailEn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539552" y="1556792"/>
            <a:ext cx="6980179" cy="4896544"/>
          </a:xfrm>
          <a:prstGeom prst="rect">
            <a:avLst/>
          </a:prstGeom>
          <a:noFill/>
          <a:ln w="9525">
            <a:noFill/>
            <a:miter lim="800000"/>
            <a:headEnd/>
            <a:tailEn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4098" name="Picture 2"/>
          <p:cNvPicPr>
            <a:picLocks noChangeAspect="1" noChangeArrowheads="1"/>
          </p:cNvPicPr>
          <p:nvPr/>
        </p:nvPicPr>
        <p:blipFill>
          <a:blip r:embed="rId2" cstate="print"/>
          <a:srcRect/>
          <a:stretch>
            <a:fillRect/>
          </a:stretch>
        </p:blipFill>
        <p:spPr bwMode="auto">
          <a:xfrm>
            <a:off x="611560" y="1532972"/>
            <a:ext cx="7200800" cy="5050390"/>
          </a:xfrm>
          <a:prstGeom prst="rect">
            <a:avLst/>
          </a:prstGeom>
          <a:noFill/>
          <a:ln w="9525">
            <a:noFill/>
            <a:miter lim="800000"/>
            <a:headEnd/>
            <a:tailEnd/>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5122" name="Picture 2"/>
          <p:cNvPicPr>
            <a:picLocks noChangeAspect="1" noChangeArrowheads="1"/>
          </p:cNvPicPr>
          <p:nvPr/>
        </p:nvPicPr>
        <p:blipFill>
          <a:blip r:embed="rId2" cstate="print"/>
          <a:srcRect/>
          <a:stretch>
            <a:fillRect/>
          </a:stretch>
        </p:blipFill>
        <p:spPr bwMode="auto">
          <a:xfrm>
            <a:off x="491735" y="1484784"/>
            <a:ext cx="7494789" cy="5256584"/>
          </a:xfrm>
          <a:prstGeom prst="rect">
            <a:avLst/>
          </a:prstGeom>
          <a:noFill/>
          <a:ln w="9525">
            <a:noFill/>
            <a:miter lim="800000"/>
            <a:headEnd/>
            <a:tailEnd/>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6147" name="Picture 3"/>
          <p:cNvPicPr>
            <a:picLocks noChangeAspect="1" noChangeArrowheads="1"/>
          </p:cNvPicPr>
          <p:nvPr/>
        </p:nvPicPr>
        <p:blipFill>
          <a:blip r:embed="rId2" cstate="print"/>
          <a:srcRect/>
          <a:stretch>
            <a:fillRect/>
          </a:stretch>
        </p:blipFill>
        <p:spPr bwMode="auto">
          <a:xfrm>
            <a:off x="611560" y="1556792"/>
            <a:ext cx="7344816" cy="5220282"/>
          </a:xfrm>
          <a:prstGeom prst="rect">
            <a:avLst/>
          </a:prstGeom>
          <a:noFill/>
          <a:ln w="9525">
            <a:noFill/>
            <a:miter lim="800000"/>
            <a:headEnd/>
            <a:tailEnd/>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7170" name="Picture 2"/>
          <p:cNvPicPr>
            <a:picLocks noChangeAspect="1" noChangeArrowheads="1"/>
          </p:cNvPicPr>
          <p:nvPr/>
        </p:nvPicPr>
        <p:blipFill>
          <a:blip r:embed="rId2" cstate="print"/>
          <a:srcRect/>
          <a:stretch>
            <a:fillRect/>
          </a:stretch>
        </p:blipFill>
        <p:spPr bwMode="auto">
          <a:xfrm>
            <a:off x="827584" y="1412776"/>
            <a:ext cx="7344816" cy="4754052"/>
          </a:xfrm>
          <a:prstGeom prst="rect">
            <a:avLst/>
          </a:prstGeom>
          <a:noFill/>
          <a:ln w="9525">
            <a:noFill/>
            <a:miter lim="800000"/>
            <a:headEnd/>
            <a:tailEnd/>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36912"/>
            <a:ext cx="8229600" cy="1143000"/>
          </a:xfrm>
        </p:spPr>
        <p:txBody>
          <a:bodyPr/>
          <a:lstStyle/>
          <a:p>
            <a:pPr algn="r"/>
            <a:r>
              <a:rPr dirty="0"/>
              <a:t>The</a:t>
            </a:r>
            <a:r>
              <a:rPr lang="en-US" dirty="0"/>
              <a:t> History of Internet</a:t>
            </a:r>
            <a:endParaRPr lang="en-MY" dirty="0"/>
          </a:p>
        </p:txBody>
      </p:sp>
    </p:spTree>
    <p:extLst>
      <p:ext uri="{BB962C8B-B14F-4D97-AF65-F5344CB8AC3E}">
        <p14:creationId xmlns:p14="http://schemas.microsoft.com/office/powerpoint/2010/main" val="34232585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8194" name="Picture 2"/>
          <p:cNvPicPr>
            <a:picLocks noChangeAspect="1" noChangeArrowheads="1"/>
          </p:cNvPicPr>
          <p:nvPr/>
        </p:nvPicPr>
        <p:blipFill>
          <a:blip r:embed="rId2" cstate="print"/>
          <a:srcRect/>
          <a:stretch>
            <a:fillRect/>
          </a:stretch>
        </p:blipFill>
        <p:spPr bwMode="auto">
          <a:xfrm>
            <a:off x="467856" y="1556792"/>
            <a:ext cx="8235097" cy="4608512"/>
          </a:xfrm>
          <a:prstGeom prst="rect">
            <a:avLst/>
          </a:prstGeom>
          <a:noFill/>
          <a:ln w="9525">
            <a:noFill/>
            <a:miter lim="800000"/>
            <a:headEnd/>
            <a:tailEnd/>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Internet Corporation for Assigned Names and Numbers</a:t>
            </a:r>
            <a:endParaRPr lang="en-MY" dirty="0"/>
          </a:p>
        </p:txBody>
      </p:sp>
      <p:pic>
        <p:nvPicPr>
          <p:cNvPr id="9218" name="Picture 2"/>
          <p:cNvPicPr>
            <a:picLocks noChangeAspect="1" noChangeArrowheads="1"/>
          </p:cNvPicPr>
          <p:nvPr/>
        </p:nvPicPr>
        <p:blipFill>
          <a:blip r:embed="rId2" cstate="print"/>
          <a:srcRect/>
          <a:stretch>
            <a:fillRect/>
          </a:stretch>
        </p:blipFill>
        <p:spPr bwMode="auto">
          <a:xfrm>
            <a:off x="539552" y="1549112"/>
            <a:ext cx="7128792" cy="5034250"/>
          </a:xfrm>
          <a:prstGeom prst="rect">
            <a:avLst/>
          </a:prstGeom>
          <a:noFill/>
          <a:ln w="9525">
            <a:noFill/>
            <a:miter lim="800000"/>
            <a:headEnd/>
            <a:tailEn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969496"/>
          </a:xfrm>
        </p:spPr>
        <p:txBody>
          <a:bodyPr>
            <a:normAutofit fontScale="90000"/>
          </a:bodyPr>
          <a:lstStyle/>
          <a:p>
            <a:r>
              <a:rPr sz="3500"/>
              <a:t>Internet Corporation for Assigned Names and Numbers</a:t>
            </a:r>
            <a:endParaRPr lang="en-MY" sz="3500" dirty="0"/>
          </a:p>
        </p:txBody>
      </p:sp>
      <p:sp>
        <p:nvSpPr>
          <p:cNvPr id="3" name="Text Placeholder 2"/>
          <p:cNvSpPr>
            <a:spLocks noGrp="1"/>
          </p:cNvSpPr>
          <p:nvPr>
            <p:ph type="body" sz="quarter" idx="10"/>
          </p:nvPr>
        </p:nvSpPr>
        <p:spPr>
          <a:xfrm>
            <a:off x="381000" y="1411552"/>
            <a:ext cx="8382000" cy="4579715"/>
          </a:xfrm>
        </p:spPr>
        <p:txBody>
          <a:bodyPr>
            <a:normAutofit/>
          </a:bodyPr>
          <a:lstStyle/>
          <a:p>
            <a:r>
              <a:rPr lang="en-US" dirty="0"/>
              <a:t>Problems with ICANN:</a:t>
            </a:r>
          </a:p>
          <a:p>
            <a:pPr lvl="1"/>
            <a:r>
              <a:rPr lang="en-US" dirty="0"/>
              <a:t>Strong influence from the US Department of Commerce (</a:t>
            </a:r>
            <a:r>
              <a:rPr lang="en-US" dirty="0" err="1"/>
              <a:t>DoC</a:t>
            </a:r>
            <a:r>
              <a:rPr lang="en-US" dirty="0"/>
              <a:t>)</a:t>
            </a:r>
          </a:p>
          <a:p>
            <a:pPr lvl="1"/>
            <a:r>
              <a:rPr lang="en-MY" dirty="0"/>
              <a:t>Introduction of .suck domain</a:t>
            </a:r>
          </a:p>
          <a:p>
            <a:pPr lvl="1"/>
            <a:r>
              <a:rPr lang="en-US" sz="2400" dirty="0"/>
              <a:t>Privileging of trademark holders over all other possible users of trademarked terms in domain names</a:t>
            </a:r>
          </a:p>
          <a:p>
            <a:pPr lvl="1"/>
            <a:r>
              <a:rPr lang="en-US" sz="2400" dirty="0"/>
              <a:t>Controversial Dispute Resolution Process</a:t>
            </a:r>
          </a:p>
          <a:p>
            <a:pPr lvl="1"/>
            <a:endParaRPr lang="en-MY" dirty="0"/>
          </a:p>
          <a:p>
            <a:pPr lvl="1"/>
            <a:endParaRPr lang="en-MY" dirty="0"/>
          </a:p>
          <a:p>
            <a:pPr lvl="1"/>
            <a:endParaRPr lang="en-MY"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sz="4400" dirty="0"/>
              <a:t>‘Sucks’ Domains</a:t>
            </a:r>
          </a:p>
        </p:txBody>
      </p:sp>
      <p:sp>
        <p:nvSpPr>
          <p:cNvPr id="3" name="Text Placeholder 2"/>
          <p:cNvSpPr>
            <a:spLocks noGrp="1"/>
          </p:cNvSpPr>
          <p:nvPr>
            <p:ph type="body" sz="quarter" idx="10"/>
          </p:nvPr>
        </p:nvSpPr>
        <p:spPr>
          <a:xfrm>
            <a:off x="381000" y="1411552"/>
            <a:ext cx="8382000" cy="3961664"/>
          </a:xfrm>
        </p:spPr>
        <p:txBody>
          <a:bodyPr>
            <a:normAutofit fontScale="92500"/>
          </a:bodyPr>
          <a:lstStyle/>
          <a:p>
            <a:pPr>
              <a:buNone/>
            </a:pPr>
            <a:r>
              <a:rPr lang="en-US" sz="2800" dirty="0"/>
              <a:t>‘Sucks’ Domains</a:t>
            </a:r>
          </a:p>
          <a:p>
            <a:r>
              <a:rPr lang="en-US" sz="2800" dirty="0"/>
              <a:t>It is popular for those with a grievance against an organization to register the organization's trading name with ‘sucks’ appended.</a:t>
            </a:r>
          </a:p>
          <a:p>
            <a:endParaRPr lang="en-US" sz="2800" dirty="0"/>
          </a:p>
          <a:p>
            <a:r>
              <a:rPr lang="en-US" sz="2800" dirty="0"/>
              <a:t>Could this be official site of the company? Judge may need to decide</a:t>
            </a:r>
          </a:p>
          <a:p>
            <a:endParaRPr lang="en-US" sz="2800" dirty="0"/>
          </a:p>
          <a:p>
            <a:r>
              <a:rPr lang="en-US" sz="2800" dirty="0"/>
              <a:t>There have been reverse domain-name hijacking attempts made on such registrations</a:t>
            </a:r>
            <a:endParaRPr lang="en-MY" sz="2800"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2276872"/>
            <a:ext cx="5970240" cy="997196"/>
          </a:xfrm>
        </p:spPr>
        <p:txBody>
          <a:bodyPr>
            <a:normAutofit fontScale="90000"/>
          </a:bodyPr>
          <a:lstStyle/>
          <a:p>
            <a:r>
              <a:rPr lang="en-MY" sz="3500" dirty="0"/>
              <a:t>Do Trademarks Matter in Domain Names or in URLs?</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Trade</a:t>
            </a:r>
            <a:r>
              <a:rPr lang="en-MY" dirty="0"/>
              <a:t>m</a:t>
            </a:r>
            <a:r>
              <a:rPr dirty="0"/>
              <a:t>arks</a:t>
            </a:r>
            <a:endParaRPr lang="en-MY" dirty="0"/>
          </a:p>
        </p:txBody>
      </p:sp>
      <p:sp>
        <p:nvSpPr>
          <p:cNvPr id="3" name="Text Placeholder 2"/>
          <p:cNvSpPr>
            <a:spLocks noGrp="1"/>
          </p:cNvSpPr>
          <p:nvPr>
            <p:ph type="body" sz="quarter" idx="10"/>
          </p:nvPr>
        </p:nvSpPr>
        <p:spPr>
          <a:xfrm>
            <a:off x="381000" y="1214422"/>
            <a:ext cx="8382000" cy="5500786"/>
          </a:xfrm>
        </p:spPr>
        <p:txBody>
          <a:bodyPr/>
          <a:lstStyle/>
          <a:p>
            <a:r>
              <a:rPr lang="en-US" dirty="0"/>
              <a:t>Trademark - This is the ‘ownership’ of, and right to use certain words and phrases in, domain names.</a:t>
            </a:r>
          </a:p>
          <a:p>
            <a:r>
              <a:rPr lang="en-US" dirty="0"/>
              <a:t>Trademark is a graphical sign (an icon, if you will) or, more recently, a word under which a particular person or organization is well known for their goods or services</a:t>
            </a:r>
          </a:p>
          <a:p>
            <a:r>
              <a:rPr lang="en-US" dirty="0"/>
              <a:t>Different organizations may use the same word or mark in different arenas provided there is no possibility of confusion between their products and services.</a:t>
            </a:r>
            <a:endParaRPr lang="en-MY"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Trade</a:t>
            </a:r>
            <a:r>
              <a:rPr lang="en-MY" dirty="0"/>
              <a:t>m</a:t>
            </a:r>
            <a:r>
              <a:rPr dirty="0"/>
              <a:t>arks in Domain Names</a:t>
            </a:r>
            <a:endParaRPr lang="en-MY" dirty="0"/>
          </a:p>
        </p:txBody>
      </p:sp>
      <p:sp>
        <p:nvSpPr>
          <p:cNvPr id="3" name="Text Placeholder 2"/>
          <p:cNvSpPr>
            <a:spLocks noGrp="1"/>
          </p:cNvSpPr>
          <p:nvPr>
            <p:ph type="body" sz="quarter" idx="10"/>
          </p:nvPr>
        </p:nvSpPr>
        <p:spPr>
          <a:xfrm>
            <a:off x="381000" y="1214422"/>
            <a:ext cx="8382000" cy="5198346"/>
          </a:xfrm>
        </p:spPr>
        <p:txBody>
          <a:bodyPr>
            <a:normAutofit fontScale="85000" lnSpcReduction="20000"/>
          </a:bodyPr>
          <a:lstStyle/>
          <a:p>
            <a:r>
              <a:rPr lang="en-US" sz="3000" dirty="0"/>
              <a:t>Many trademark holders were quite slow off the mark in seeing the potential benefits of owning their mark as a second-level domain in (principally) the .com gTLD (second or third-level in ccTLDs).</a:t>
            </a:r>
          </a:p>
          <a:p>
            <a:endParaRPr lang="en-US" sz="3000" dirty="0"/>
          </a:p>
          <a:p>
            <a:r>
              <a:rPr lang="en-US" sz="3000" dirty="0"/>
              <a:t>Unfortunately, being late to the party, quite a few large organizations found that their names (trademarked or not) had already been registered.</a:t>
            </a:r>
          </a:p>
          <a:p>
            <a:endParaRPr lang="en-US" sz="3000" dirty="0"/>
          </a:p>
          <a:p>
            <a:r>
              <a:rPr lang="en-US" sz="2800" dirty="0"/>
              <a:t>Many had been registered for legitimate purposes . </a:t>
            </a:r>
          </a:p>
          <a:p>
            <a:pPr lvl="1"/>
            <a:r>
              <a:rPr lang="en-US" sz="2400" dirty="0"/>
              <a:t>E.g. www.ty.com was registered for a man named “</a:t>
            </a:r>
            <a:r>
              <a:rPr lang="en-US" sz="2400" dirty="0" err="1"/>
              <a:t>ty</a:t>
            </a:r>
            <a:r>
              <a:rPr lang="en-US" sz="2400" dirty="0"/>
              <a:t>” but this was also the name of a company that sells toys</a:t>
            </a:r>
          </a:p>
          <a:p>
            <a:pPr lvl="1"/>
            <a:endParaRPr lang="en-US" sz="2400" dirty="0"/>
          </a:p>
          <a:p>
            <a:r>
              <a:rPr lang="en-US" sz="2800" dirty="0"/>
              <a:t>Some were registered simply as way to make easy money</a:t>
            </a:r>
            <a:endParaRPr lang="en-MY" sz="3000"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Trade</a:t>
            </a:r>
            <a:r>
              <a:rPr lang="en-MY" dirty="0"/>
              <a:t>m</a:t>
            </a:r>
            <a:r>
              <a:rPr dirty="0"/>
              <a:t>arks in Domain Names</a:t>
            </a:r>
            <a:endParaRPr lang="en-MY" dirty="0"/>
          </a:p>
        </p:txBody>
      </p:sp>
      <p:pic>
        <p:nvPicPr>
          <p:cNvPr id="11266" name="Picture 2"/>
          <p:cNvPicPr>
            <a:picLocks noChangeAspect="1" noChangeArrowheads="1"/>
          </p:cNvPicPr>
          <p:nvPr/>
        </p:nvPicPr>
        <p:blipFill>
          <a:blip r:embed="rId2" cstate="print"/>
          <a:srcRect/>
          <a:stretch>
            <a:fillRect/>
          </a:stretch>
        </p:blipFill>
        <p:spPr bwMode="auto">
          <a:xfrm>
            <a:off x="1547664" y="2060848"/>
            <a:ext cx="6459541" cy="3600400"/>
          </a:xfrm>
          <a:prstGeom prst="rect">
            <a:avLst/>
          </a:prstGeom>
          <a:noFill/>
          <a:ln w="9525">
            <a:noFill/>
            <a:miter lim="800000"/>
            <a:headEnd/>
            <a:tailEnd/>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Trade</a:t>
            </a:r>
            <a:r>
              <a:rPr lang="en-MY" dirty="0"/>
              <a:t>m</a:t>
            </a:r>
            <a:r>
              <a:rPr dirty="0"/>
              <a:t>arks in Domain Names</a:t>
            </a:r>
            <a:endParaRPr lang="en-MY" dirty="0"/>
          </a:p>
        </p:txBody>
      </p:sp>
      <p:pic>
        <p:nvPicPr>
          <p:cNvPr id="12290" name="Picture 2"/>
          <p:cNvPicPr>
            <a:picLocks noChangeAspect="1" noChangeArrowheads="1"/>
          </p:cNvPicPr>
          <p:nvPr/>
        </p:nvPicPr>
        <p:blipFill>
          <a:blip r:embed="rId2" cstate="print"/>
          <a:srcRect/>
          <a:stretch>
            <a:fillRect/>
          </a:stretch>
        </p:blipFill>
        <p:spPr bwMode="auto">
          <a:xfrm>
            <a:off x="467544" y="1340768"/>
            <a:ext cx="7836871" cy="4536504"/>
          </a:xfrm>
          <a:prstGeom prst="rect">
            <a:avLst/>
          </a:prstGeom>
          <a:noFill/>
          <a:ln w="9525">
            <a:noFill/>
            <a:miter lim="800000"/>
            <a:headEnd/>
            <a:tailEnd/>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Trademarks in Domain Names</a:t>
            </a:r>
          </a:p>
        </p:txBody>
      </p:sp>
      <p:sp>
        <p:nvSpPr>
          <p:cNvPr id="3" name="Text Placeholder 2"/>
          <p:cNvSpPr>
            <a:spLocks noGrp="1"/>
          </p:cNvSpPr>
          <p:nvPr>
            <p:ph type="body" sz="quarter" idx="10"/>
          </p:nvPr>
        </p:nvSpPr>
        <p:spPr>
          <a:xfrm>
            <a:off x="381000" y="1411552"/>
            <a:ext cx="8382000" cy="4753752"/>
          </a:xfrm>
        </p:spPr>
        <p:txBody>
          <a:bodyPr/>
          <a:lstStyle/>
          <a:p>
            <a:pPr>
              <a:buNone/>
            </a:pPr>
            <a:r>
              <a:rPr lang="en-US" sz="2800" dirty="0"/>
              <a:t>(Reverse) Domain Name Hijacking</a:t>
            </a:r>
          </a:p>
          <a:p>
            <a:r>
              <a:rPr lang="en-US" sz="2800" dirty="0"/>
              <a:t>Domain-Name Hijacking: Registration of well known names for the purposes of selling them for profit, or to redirect traffic looking for other organizations to one's own site.</a:t>
            </a:r>
          </a:p>
          <a:p>
            <a:r>
              <a:rPr lang="en-US" sz="2800" dirty="0"/>
              <a:t>E.g. Someone plans in advance that </a:t>
            </a:r>
          </a:p>
          <a:p>
            <a:r>
              <a:rPr lang="en-US" sz="2800" dirty="0"/>
              <a:t>proton.com.my   would be a valuable www address name and purchases the domain name. Then the proton car company desires the web address and pays much $$$ for it</a:t>
            </a:r>
          </a:p>
          <a:p>
            <a:endParaRPr lang="en-MY" sz="28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7170" name="Picture 2"/>
          <p:cNvPicPr>
            <a:picLocks noChangeAspect="1" noChangeArrowheads="1"/>
          </p:cNvPicPr>
          <p:nvPr/>
        </p:nvPicPr>
        <p:blipFill>
          <a:blip r:embed="rId2" cstate="print"/>
          <a:srcRect/>
          <a:stretch>
            <a:fillRect/>
          </a:stretch>
        </p:blipFill>
        <p:spPr bwMode="auto">
          <a:xfrm>
            <a:off x="1115616" y="1268760"/>
            <a:ext cx="7272808" cy="5005476"/>
          </a:xfrm>
          <a:prstGeom prst="rect">
            <a:avLst/>
          </a:prstGeom>
          <a:noFill/>
          <a:ln w="9525">
            <a:noFill/>
            <a:miter lim="800000"/>
            <a:headEnd/>
            <a:tailEnd/>
          </a:ln>
        </p:spPr>
      </p:pic>
    </p:spTree>
    <p:extLst>
      <p:ext uri="{BB962C8B-B14F-4D97-AF65-F5344CB8AC3E}">
        <p14:creationId xmlns:p14="http://schemas.microsoft.com/office/powerpoint/2010/main" val="7995489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Trademarks in Domain Names</a:t>
            </a:r>
          </a:p>
        </p:txBody>
      </p:sp>
      <p:sp>
        <p:nvSpPr>
          <p:cNvPr id="3" name="Text Placeholder 2"/>
          <p:cNvSpPr>
            <a:spLocks noGrp="1"/>
          </p:cNvSpPr>
          <p:nvPr>
            <p:ph type="body" sz="quarter" idx="10"/>
          </p:nvPr>
        </p:nvSpPr>
        <p:spPr>
          <a:xfrm>
            <a:off x="381000" y="1411552"/>
            <a:ext cx="8382000" cy="4050340"/>
          </a:xfrm>
        </p:spPr>
        <p:txBody>
          <a:bodyPr>
            <a:normAutofit fontScale="92500" lnSpcReduction="20000"/>
          </a:bodyPr>
          <a:lstStyle/>
          <a:p>
            <a:pPr>
              <a:buNone/>
            </a:pPr>
            <a:r>
              <a:rPr lang="en-US" sz="2800" dirty="0"/>
              <a:t>(Reverse) Domain Name Hijacking</a:t>
            </a:r>
          </a:p>
          <a:p>
            <a:pPr>
              <a:buNone/>
            </a:pPr>
            <a:endParaRPr lang="en-US" sz="2800" dirty="0"/>
          </a:p>
          <a:p>
            <a:r>
              <a:rPr lang="en-US" sz="2800" dirty="0"/>
              <a:t>Reverse Domain-Name Hijacking: attempts to use legal processes to grab a legitimate name that an organization simply wished it had the foresight to register first has become known as and is arguably as big a problem as domain-name hijacking</a:t>
            </a:r>
          </a:p>
          <a:p>
            <a:endParaRPr lang="en-US" sz="2800" dirty="0"/>
          </a:p>
          <a:p>
            <a:r>
              <a:rPr lang="en-US" sz="2800" dirty="0"/>
              <a:t>E.g.  Joe Proton buys the domain name, not to make a profit upon sale, but rather, so that his family could use it for pictures and a blog. The proton car company sues Joe and wants money.</a:t>
            </a:r>
            <a:endParaRPr lang="en-MY" sz="2800"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381000" y="1411552"/>
            <a:ext cx="8382000" cy="4438138"/>
          </a:xfrm>
        </p:spPr>
        <p:txBody>
          <a:bodyPr>
            <a:normAutofit fontScale="85000" lnSpcReduction="10000"/>
          </a:bodyPr>
          <a:lstStyle/>
          <a:p>
            <a:r>
              <a:rPr lang="en-US" sz="2800" dirty="0"/>
              <a:t>Dispute resolution policy (DRP): the method a domain registration organization uses to decide disputes that arise over ‘ownership’ of a domain.</a:t>
            </a:r>
          </a:p>
          <a:p>
            <a:endParaRPr lang="en-US" sz="2800" dirty="0"/>
          </a:p>
          <a:p>
            <a:r>
              <a:rPr lang="en-US" sz="2800" dirty="0"/>
              <a:t>In response to a growing number of lawsuits, which cost a time and money for the participants, and also in response to suits naming domain registration companies as co-defendants, the </a:t>
            </a:r>
            <a:r>
              <a:rPr lang="en-US" sz="2800" dirty="0" err="1"/>
              <a:t>gTLD</a:t>
            </a:r>
            <a:r>
              <a:rPr lang="en-US" sz="2800" dirty="0"/>
              <a:t> registrar NSI issued a ‘Domain Dispute Resolution Policy statement’</a:t>
            </a:r>
          </a:p>
          <a:p>
            <a:endParaRPr lang="en-US" sz="2800" dirty="0"/>
          </a:p>
          <a:p>
            <a:r>
              <a:rPr lang="en-US" sz="2800" dirty="0"/>
              <a:t>Statement pointed out that it did not have the resources to investigate all requests for domain registration ahead of time for possible infringement</a:t>
            </a:r>
            <a:endParaRPr lang="en-MY" sz="2800"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467544" y="1628800"/>
            <a:ext cx="8382000" cy="4094589"/>
          </a:xfrm>
        </p:spPr>
        <p:txBody>
          <a:bodyPr>
            <a:normAutofit fontScale="92500" lnSpcReduction="20000"/>
          </a:bodyPr>
          <a:lstStyle/>
          <a:p>
            <a:r>
              <a:rPr lang="en-US" sz="2800" dirty="0"/>
              <a:t>As part of the new contract for registering a domain it required registrants to sign a contract avowing their intent and right to use the domain and gave NSI the right to remove or reallocate the domain registration when presented with a court order</a:t>
            </a:r>
          </a:p>
          <a:p>
            <a:endParaRPr lang="en-US" sz="2800" dirty="0"/>
          </a:p>
          <a:p>
            <a:r>
              <a:rPr lang="en-US" sz="2800" dirty="0"/>
              <a:t>The most controversial part of the policy was the privileging of trademark holders over all other possible users of trademarked terms in domain names.</a:t>
            </a:r>
          </a:p>
          <a:p>
            <a:endParaRPr lang="en-US" sz="2800" dirty="0"/>
          </a:p>
          <a:p>
            <a:r>
              <a:rPr lang="en-US" sz="2800" dirty="0"/>
              <a:t>This goes far beyond normal practice</a:t>
            </a:r>
            <a:endParaRPr lang="en-MY" sz="28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381000" y="1411552"/>
            <a:ext cx="8382000" cy="3025560"/>
          </a:xfrm>
        </p:spPr>
        <p:txBody>
          <a:bodyPr>
            <a:normAutofit fontScale="92500" lnSpcReduction="10000"/>
          </a:bodyPr>
          <a:lstStyle/>
          <a:p>
            <a:r>
              <a:rPr lang="en-US" sz="2800" dirty="0"/>
              <a:t>For most trademarks there is nothing to stop use of the mark in other fields.</a:t>
            </a:r>
          </a:p>
          <a:p>
            <a:endParaRPr lang="en-US" sz="2800" dirty="0"/>
          </a:p>
          <a:p>
            <a:r>
              <a:rPr lang="en-US" sz="2800" dirty="0"/>
              <a:t>Only where trademarks have reached a particular level of notoriety (such as Rolls-Royce) are they sufficiently important to prevent use by anyone other than authorized operators in any sphere</a:t>
            </a:r>
            <a:endParaRPr lang="en-MY" sz="28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381000" y="1411552"/>
            <a:ext cx="8382000" cy="4609736"/>
          </a:xfrm>
        </p:spPr>
        <p:txBody>
          <a:bodyPr>
            <a:normAutofit fontScale="92500"/>
          </a:bodyPr>
          <a:lstStyle/>
          <a:p>
            <a:r>
              <a:rPr lang="en-US" sz="2800" dirty="0"/>
              <a:t>The rulings by ICANN are inappropriately replacing trademark law precedence</a:t>
            </a:r>
          </a:p>
          <a:p>
            <a:endParaRPr lang="en-US" sz="2800" dirty="0"/>
          </a:p>
          <a:p>
            <a:r>
              <a:rPr lang="en-US" sz="2800" dirty="0"/>
              <a:t>Once ICANN entered the frame it also entered the trademark dispute and it commissioned the World Intellectual Property Organization (WIPO) to produce a proposal to solve the issue.</a:t>
            </a:r>
          </a:p>
          <a:p>
            <a:endParaRPr lang="en-US" sz="2800" dirty="0"/>
          </a:p>
          <a:p>
            <a:r>
              <a:rPr lang="en-US" sz="2800" dirty="0"/>
              <a:t>This would have been perfectly reasonable if WIPO were a democratic organization with the remit to ensure a fair and commonly applicable intellectual property regime</a:t>
            </a:r>
            <a:endParaRPr lang="en-MY" sz="2800"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381000" y="1411552"/>
            <a:ext cx="8382000" cy="4537728"/>
          </a:xfrm>
        </p:spPr>
        <p:txBody>
          <a:bodyPr>
            <a:normAutofit fontScale="92500" lnSpcReduction="10000"/>
          </a:bodyPr>
          <a:lstStyle/>
          <a:p>
            <a:r>
              <a:rPr lang="en-US" sz="2800" dirty="0"/>
              <a:t>WIPO is principally a tool of intellectual property owners to expand and enforce their ideas about what should be protected and how</a:t>
            </a:r>
          </a:p>
          <a:p>
            <a:endParaRPr lang="en-US" sz="2800" dirty="0"/>
          </a:p>
          <a:p>
            <a:r>
              <a:rPr lang="en-US" sz="2800" dirty="0"/>
              <a:t>it is not a democratic representative body dedicated to the benefit of the people at large</a:t>
            </a:r>
          </a:p>
          <a:p>
            <a:endParaRPr lang="en-US" sz="2800" dirty="0"/>
          </a:p>
          <a:p>
            <a:r>
              <a:rPr lang="en-US" sz="2800" dirty="0"/>
              <a:t>WIPO Mission : any erosion of the existing protection should be prevented, and that both the acquisition of the protection and, once acquired, its enforcement, should be simpler, cheaper and more secure.</a:t>
            </a:r>
            <a:endParaRPr lang="en-MY" sz="280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MY" dirty="0"/>
              <a:t>The Uniform Dispute Resolution Process</a:t>
            </a:r>
          </a:p>
        </p:txBody>
      </p:sp>
      <p:sp>
        <p:nvSpPr>
          <p:cNvPr id="3" name="Text Placeholder 2"/>
          <p:cNvSpPr>
            <a:spLocks noGrp="1"/>
          </p:cNvSpPr>
          <p:nvPr>
            <p:ph type="body" sz="quarter" idx="10"/>
          </p:nvPr>
        </p:nvSpPr>
        <p:spPr>
          <a:xfrm>
            <a:off x="381000" y="1411552"/>
            <a:ext cx="8382000" cy="3673632"/>
          </a:xfrm>
        </p:spPr>
        <p:txBody>
          <a:bodyPr>
            <a:normAutofit/>
          </a:bodyPr>
          <a:lstStyle/>
          <a:p>
            <a:r>
              <a:rPr lang="en-US" sz="2800" dirty="0"/>
              <a:t>WIPO's initial plan was for it to be the (only) first-line arbiter of disputes and that its decision should be enforced until overturned by a court of law.</a:t>
            </a:r>
          </a:p>
          <a:p>
            <a:endParaRPr lang="en-US" sz="2800" dirty="0"/>
          </a:p>
          <a:p>
            <a:r>
              <a:rPr lang="en-US" sz="2800" dirty="0"/>
              <a:t> The final WIPO report restricted the scope of the new Uniform Dispute Resolution Procedure (UDRP) to the trademark issue in second-level domains.</a:t>
            </a:r>
            <a:endParaRPr lang="en-MY" sz="2800" dirty="0"/>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498598"/>
          </a:xfrm>
        </p:spPr>
        <p:txBody>
          <a:bodyPr>
            <a:normAutofit fontScale="90000"/>
          </a:bodyPr>
          <a:lstStyle/>
          <a:p>
            <a:r>
              <a:rPr lang="en-MY" sz="3600" dirty="0"/>
              <a:t>The </a:t>
            </a:r>
            <a:r>
              <a:rPr lang="en-MY" sz="3600" dirty="0" err="1"/>
              <a:t>Nominet</a:t>
            </a:r>
            <a:r>
              <a:rPr lang="en-MY" sz="3600" dirty="0"/>
              <a:t> Dispute Resolution Process</a:t>
            </a:r>
          </a:p>
        </p:txBody>
      </p:sp>
      <p:sp>
        <p:nvSpPr>
          <p:cNvPr id="3" name="Text Placeholder 2"/>
          <p:cNvSpPr>
            <a:spLocks noGrp="1"/>
          </p:cNvSpPr>
          <p:nvPr>
            <p:ph type="body" sz="quarter" idx="10"/>
          </p:nvPr>
        </p:nvSpPr>
        <p:spPr>
          <a:xfrm>
            <a:off x="381000" y="1411552"/>
            <a:ext cx="8382000" cy="3662541"/>
          </a:xfrm>
        </p:spPr>
        <p:txBody>
          <a:bodyPr>
            <a:normAutofit fontScale="92500" lnSpcReduction="20000"/>
          </a:bodyPr>
          <a:lstStyle/>
          <a:p>
            <a:r>
              <a:rPr lang="en-US" sz="2800" dirty="0" err="1"/>
              <a:t>Nominet</a:t>
            </a:r>
            <a:r>
              <a:rPr lang="en-US" sz="2800" dirty="0"/>
              <a:t> (www.nominet.org.uk) is the UK domain name authority administering the .</a:t>
            </a:r>
            <a:r>
              <a:rPr lang="en-US" sz="2800" dirty="0" err="1"/>
              <a:t>uk</a:t>
            </a:r>
            <a:r>
              <a:rPr lang="en-US" sz="2800" dirty="0"/>
              <a:t> </a:t>
            </a:r>
            <a:r>
              <a:rPr lang="en-US" sz="2800" dirty="0" err="1"/>
              <a:t>ccTLD</a:t>
            </a:r>
            <a:r>
              <a:rPr lang="en-US" sz="2800" dirty="0"/>
              <a:t>.</a:t>
            </a:r>
          </a:p>
          <a:p>
            <a:endParaRPr lang="en-US" sz="2800" dirty="0"/>
          </a:p>
          <a:p>
            <a:r>
              <a:rPr lang="en-US" sz="2800" dirty="0" err="1"/>
              <a:t>Nominet</a:t>
            </a:r>
            <a:r>
              <a:rPr lang="en-US" sz="2800" dirty="0"/>
              <a:t> is a membership organization: any person or organization with an ‘interest in the .</a:t>
            </a:r>
            <a:r>
              <a:rPr lang="en-US" sz="2800" dirty="0" err="1"/>
              <a:t>uk</a:t>
            </a:r>
            <a:r>
              <a:rPr lang="en-US" sz="2800" dirty="0"/>
              <a:t> domain system’ may become a member and the board are elected by the membership.</a:t>
            </a:r>
          </a:p>
          <a:p>
            <a:endParaRPr lang="en-US" sz="2800" dirty="0"/>
          </a:p>
          <a:p>
            <a:r>
              <a:rPr lang="en-US" sz="2800" dirty="0"/>
              <a:t>The </a:t>
            </a:r>
            <a:r>
              <a:rPr lang="en-US" sz="2800" dirty="0" err="1"/>
              <a:t>Nominet</a:t>
            </a:r>
            <a:r>
              <a:rPr lang="en-US" sz="2800" dirty="0"/>
              <a:t> Dispute Resolution Process (DRP) also privileges trademark holders over others with possible uses for a domain name.</a:t>
            </a:r>
            <a:endParaRPr lang="en-MY" sz="2800"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498598"/>
          </a:xfrm>
        </p:spPr>
        <p:txBody>
          <a:bodyPr>
            <a:normAutofit fontScale="90000"/>
          </a:bodyPr>
          <a:lstStyle/>
          <a:p>
            <a:r>
              <a:rPr lang="en-MY" sz="3600" dirty="0"/>
              <a:t>The </a:t>
            </a:r>
            <a:r>
              <a:rPr lang="en-MY" sz="3600" dirty="0" err="1"/>
              <a:t>Nominet</a:t>
            </a:r>
            <a:r>
              <a:rPr lang="en-MY" sz="3600" dirty="0"/>
              <a:t> Dispute Resolution Process</a:t>
            </a:r>
          </a:p>
        </p:txBody>
      </p:sp>
      <p:pic>
        <p:nvPicPr>
          <p:cNvPr id="13314" name="Picture 2"/>
          <p:cNvPicPr>
            <a:picLocks noChangeAspect="1" noChangeArrowheads="1"/>
          </p:cNvPicPr>
          <p:nvPr/>
        </p:nvPicPr>
        <p:blipFill>
          <a:blip r:embed="rId2" cstate="print"/>
          <a:srcRect/>
          <a:stretch>
            <a:fillRect/>
          </a:stretch>
        </p:blipFill>
        <p:spPr bwMode="auto">
          <a:xfrm>
            <a:off x="251520" y="1556792"/>
            <a:ext cx="8640960" cy="4032448"/>
          </a:xfrm>
          <a:prstGeom prst="rect">
            <a:avLst/>
          </a:prstGeom>
          <a:noFill/>
          <a:ln w="9525">
            <a:noFill/>
            <a:miter lim="800000"/>
            <a:headEnd/>
            <a:tailEnd/>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190500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sp>
        <p:nvSpPr>
          <p:cNvPr id="3" name="Slide Number Placeholder 2">
            <a:extLst>
              <a:ext uri="{FF2B5EF4-FFF2-40B4-BE49-F238E27FC236}">
                <a16:creationId xmlns:a16="http://schemas.microsoft.com/office/drawing/2014/main" id="{0AF25425-9982-4599-927B-E269A678E35C}"/>
              </a:ext>
            </a:extLst>
          </p:cNvPr>
          <p:cNvSpPr>
            <a:spLocks noGrp="1"/>
          </p:cNvSpPr>
          <p:nvPr>
            <p:ph type="sldNum" sz="quarter" idx="12"/>
          </p:nvPr>
        </p:nvSpPr>
        <p:spPr/>
        <p:txBody>
          <a:bodyPr/>
          <a:lstStyle/>
          <a:p>
            <a:fld id="{D5BBC35B-A44B-4119-B8DA-DE9E3DFADA20}" type="slidenum">
              <a:rPr kumimoji="0" lang="en-US" smtClean="0"/>
              <a:pPr/>
              <a:t>59</a:t>
            </a:fld>
            <a:endParaRPr kumimoji="0" lang="en-US" dirty="0">
              <a:solidFill>
                <a:srgbClr val="FFFFFF"/>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8194" name="Picture 2"/>
          <p:cNvPicPr>
            <a:picLocks noChangeAspect="1" noChangeArrowheads="1"/>
          </p:cNvPicPr>
          <p:nvPr/>
        </p:nvPicPr>
        <p:blipFill>
          <a:blip r:embed="rId2" cstate="print"/>
          <a:srcRect/>
          <a:stretch>
            <a:fillRect/>
          </a:stretch>
        </p:blipFill>
        <p:spPr bwMode="auto">
          <a:xfrm>
            <a:off x="683567" y="1268760"/>
            <a:ext cx="7789479" cy="4680520"/>
          </a:xfrm>
          <a:prstGeom prst="rect">
            <a:avLst/>
          </a:prstGeom>
          <a:noFill/>
          <a:ln w="9525">
            <a:noFill/>
            <a:miter lim="800000"/>
            <a:headEnd/>
            <a:tailEnd/>
          </a:ln>
        </p:spPr>
      </p:pic>
    </p:spTree>
    <p:extLst>
      <p:ext uri="{BB962C8B-B14F-4D97-AF65-F5344CB8AC3E}">
        <p14:creationId xmlns:p14="http://schemas.microsoft.com/office/powerpoint/2010/main" val="105247627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pic>
        <p:nvPicPr>
          <p:cNvPr id="16386" name="Picture 2"/>
          <p:cNvPicPr>
            <a:picLocks noChangeAspect="1" noChangeArrowheads="1"/>
          </p:cNvPicPr>
          <p:nvPr/>
        </p:nvPicPr>
        <p:blipFill>
          <a:blip r:embed="rId3" cstate="print"/>
          <a:srcRect/>
          <a:stretch>
            <a:fillRect/>
          </a:stretch>
        </p:blipFill>
        <p:spPr bwMode="auto">
          <a:xfrm>
            <a:off x="1115616" y="1628800"/>
            <a:ext cx="7036639" cy="479715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AA44AFA-F5E3-4281-B2FA-CDF66BCFC6F0}"/>
              </a:ext>
            </a:extLst>
          </p:cNvPr>
          <p:cNvSpPr>
            <a:spLocks noGrp="1"/>
          </p:cNvSpPr>
          <p:nvPr>
            <p:ph type="sldNum" sz="quarter" idx="12"/>
          </p:nvPr>
        </p:nvSpPr>
        <p:spPr/>
        <p:txBody>
          <a:bodyPr/>
          <a:lstStyle/>
          <a:p>
            <a:fld id="{D5BBC35B-A44B-4119-B8DA-DE9E3DFADA20}" type="slidenum">
              <a:rPr kumimoji="0" lang="en-US" smtClean="0"/>
              <a:pPr/>
              <a:t>60</a:t>
            </a:fld>
            <a:endParaRPr kumimoji="0" lang="en-US" dirty="0">
              <a:solidFill>
                <a:srgbClr val="FFFFFF"/>
              </a:solidFill>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Today</a:t>
            </a:r>
            <a:endParaRPr lang="en-MY" dirty="0"/>
          </a:p>
        </p:txBody>
      </p:sp>
      <p:pic>
        <p:nvPicPr>
          <p:cNvPr id="20482" name="Picture 2"/>
          <p:cNvPicPr>
            <a:picLocks noChangeAspect="1" noChangeArrowheads="1"/>
          </p:cNvPicPr>
          <p:nvPr/>
        </p:nvPicPr>
        <p:blipFill>
          <a:blip r:embed="rId2" cstate="print"/>
          <a:srcRect/>
          <a:stretch>
            <a:fillRect/>
          </a:stretch>
        </p:blipFill>
        <p:spPr bwMode="auto">
          <a:xfrm>
            <a:off x="827583" y="1124744"/>
            <a:ext cx="7883243" cy="5184576"/>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C579D7D7-0CFB-44DB-917D-BC3A1930CE1A}"/>
              </a:ext>
            </a:extLst>
          </p:cNvPr>
          <p:cNvSpPr>
            <a:spLocks noGrp="1"/>
          </p:cNvSpPr>
          <p:nvPr>
            <p:ph type="sldNum" sz="quarter" idx="12"/>
          </p:nvPr>
        </p:nvSpPr>
        <p:spPr/>
        <p:txBody>
          <a:bodyPr/>
          <a:lstStyle/>
          <a:p>
            <a:fld id="{D5BBC35B-A44B-4119-B8DA-DE9E3DFADA20}" type="slidenum">
              <a:rPr kumimoji="0" lang="en-US" smtClean="0"/>
              <a:pPr/>
              <a:t>61</a:t>
            </a:fld>
            <a:endParaRPr kumimoji="0" lang="en-US"/>
          </a:p>
        </p:txBody>
      </p:sp>
    </p:spTree>
    <p:extLst>
      <p:ext uri="{BB962C8B-B14F-4D97-AF65-F5344CB8AC3E}">
        <p14:creationId xmlns:p14="http://schemas.microsoft.com/office/powerpoint/2010/main" val="3963611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Today</a:t>
            </a:r>
            <a:endParaRPr lang="en-MY" dirty="0"/>
          </a:p>
        </p:txBody>
      </p:sp>
      <p:pic>
        <p:nvPicPr>
          <p:cNvPr id="21506" name="Picture 2"/>
          <p:cNvPicPr>
            <a:picLocks noChangeAspect="1" noChangeArrowheads="1"/>
          </p:cNvPicPr>
          <p:nvPr/>
        </p:nvPicPr>
        <p:blipFill>
          <a:blip r:embed="rId2" cstate="print"/>
          <a:srcRect/>
          <a:stretch>
            <a:fillRect/>
          </a:stretch>
        </p:blipFill>
        <p:spPr bwMode="auto">
          <a:xfrm>
            <a:off x="1043608" y="1124744"/>
            <a:ext cx="7112368" cy="5190703"/>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C4101E64-6412-49E7-A0C4-94387E4B568C}"/>
              </a:ext>
            </a:extLst>
          </p:cNvPr>
          <p:cNvSpPr>
            <a:spLocks noGrp="1"/>
          </p:cNvSpPr>
          <p:nvPr>
            <p:ph type="sldNum" sz="quarter" idx="12"/>
          </p:nvPr>
        </p:nvSpPr>
        <p:spPr/>
        <p:txBody>
          <a:bodyPr/>
          <a:lstStyle/>
          <a:p>
            <a:fld id="{D5BBC35B-A44B-4119-B8DA-DE9E3DFADA20}" type="slidenum">
              <a:rPr kumimoji="0" lang="en-US" smtClean="0"/>
              <a:pPr/>
              <a:t>62</a:t>
            </a:fld>
            <a:endParaRPr kumimoji="0" lang="en-US"/>
          </a:p>
        </p:txBody>
      </p:sp>
    </p:spTree>
    <p:extLst>
      <p:ext uri="{BB962C8B-B14F-4D97-AF65-F5344CB8AC3E}">
        <p14:creationId xmlns:p14="http://schemas.microsoft.com/office/powerpoint/2010/main" val="39414786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lstStyle/>
          <a:p>
            <a:r>
              <a:rPr lang="en-US" dirty="0"/>
              <a:t>Today</a:t>
            </a:r>
            <a:endParaRPr lang="en-MY" dirty="0"/>
          </a:p>
        </p:txBody>
      </p:sp>
      <p:pic>
        <p:nvPicPr>
          <p:cNvPr id="22530" name="Picture 2"/>
          <p:cNvPicPr>
            <a:picLocks noChangeAspect="1" noChangeArrowheads="1"/>
          </p:cNvPicPr>
          <p:nvPr/>
        </p:nvPicPr>
        <p:blipFill>
          <a:blip r:embed="rId2" cstate="print"/>
          <a:srcRect/>
          <a:stretch>
            <a:fillRect/>
          </a:stretch>
        </p:blipFill>
        <p:spPr bwMode="auto">
          <a:xfrm>
            <a:off x="683568" y="1196752"/>
            <a:ext cx="7928520" cy="511256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A00E9778-CB93-4988-8529-8CD9DDBB2C48}"/>
              </a:ext>
            </a:extLst>
          </p:cNvPr>
          <p:cNvSpPr>
            <a:spLocks noGrp="1"/>
          </p:cNvSpPr>
          <p:nvPr>
            <p:ph type="sldNum" sz="quarter" idx="12"/>
          </p:nvPr>
        </p:nvSpPr>
        <p:spPr/>
        <p:txBody>
          <a:bodyPr/>
          <a:lstStyle/>
          <a:p>
            <a:fld id="{D5BBC35B-A44B-4119-B8DA-DE9E3DFADA20}" type="slidenum">
              <a:rPr kumimoji="0" lang="en-US" smtClean="0"/>
              <a:pPr/>
              <a:t>63</a:t>
            </a:fld>
            <a:endParaRPr kumimoji="0" lang="en-US"/>
          </a:p>
        </p:txBody>
      </p:sp>
    </p:spTree>
    <p:extLst>
      <p:ext uri="{BB962C8B-B14F-4D97-AF65-F5344CB8AC3E}">
        <p14:creationId xmlns:p14="http://schemas.microsoft.com/office/powerpoint/2010/main" val="231399292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pic>
        <p:nvPicPr>
          <p:cNvPr id="17410" name="Picture 2"/>
          <p:cNvPicPr>
            <a:picLocks noChangeAspect="1" noChangeArrowheads="1"/>
          </p:cNvPicPr>
          <p:nvPr/>
        </p:nvPicPr>
        <p:blipFill>
          <a:blip r:embed="rId3" cstate="print"/>
          <a:srcRect/>
          <a:stretch>
            <a:fillRect/>
          </a:stretch>
        </p:blipFill>
        <p:spPr bwMode="auto">
          <a:xfrm>
            <a:off x="1043608" y="1916832"/>
            <a:ext cx="7385526" cy="4104456"/>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7069DCF-A88B-48D3-A957-CA2AE435D05E}"/>
              </a:ext>
            </a:extLst>
          </p:cNvPr>
          <p:cNvSpPr>
            <a:spLocks noGrp="1"/>
          </p:cNvSpPr>
          <p:nvPr>
            <p:ph type="sldNum" sz="quarter" idx="12"/>
          </p:nvPr>
        </p:nvSpPr>
        <p:spPr/>
        <p:txBody>
          <a:bodyPr/>
          <a:lstStyle/>
          <a:p>
            <a:fld id="{D5BBC35B-A44B-4119-B8DA-DE9E3DFADA20}" type="slidenum">
              <a:rPr kumimoji="0" lang="en-US" smtClean="0"/>
              <a:pPr/>
              <a:t>64</a:t>
            </a:fld>
            <a:endParaRPr kumimoji="0" lang="en-US" dirty="0">
              <a:solidFill>
                <a:srgbClr val="FFFFFF"/>
              </a:solidFill>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pic>
        <p:nvPicPr>
          <p:cNvPr id="18434" name="Picture 2"/>
          <p:cNvPicPr>
            <a:picLocks noChangeAspect="1" noChangeArrowheads="1"/>
          </p:cNvPicPr>
          <p:nvPr/>
        </p:nvPicPr>
        <p:blipFill>
          <a:blip r:embed="rId3" cstate="print"/>
          <a:srcRect/>
          <a:stretch>
            <a:fillRect/>
          </a:stretch>
        </p:blipFill>
        <p:spPr bwMode="auto">
          <a:xfrm>
            <a:off x="971600" y="1700808"/>
            <a:ext cx="7426367" cy="460851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E37221F-FDAC-4898-B49A-70567FFE2F21}"/>
              </a:ext>
            </a:extLst>
          </p:cNvPr>
          <p:cNvSpPr>
            <a:spLocks noGrp="1"/>
          </p:cNvSpPr>
          <p:nvPr>
            <p:ph type="sldNum" sz="quarter" idx="12"/>
          </p:nvPr>
        </p:nvSpPr>
        <p:spPr/>
        <p:txBody>
          <a:bodyPr/>
          <a:lstStyle/>
          <a:p>
            <a:fld id="{D5BBC35B-A44B-4119-B8DA-DE9E3DFADA20}" type="slidenum">
              <a:rPr kumimoji="0" lang="en-US" smtClean="0"/>
              <a:pPr/>
              <a:t>65</a:t>
            </a:fld>
            <a:endParaRPr kumimoji="0" lang="en-US" dirty="0">
              <a:solidFill>
                <a:srgbClr val="FFFFFF"/>
              </a:solidFill>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pic>
        <p:nvPicPr>
          <p:cNvPr id="19459" name="Picture 3"/>
          <p:cNvPicPr>
            <a:picLocks noChangeAspect="1" noChangeArrowheads="1"/>
          </p:cNvPicPr>
          <p:nvPr/>
        </p:nvPicPr>
        <p:blipFill>
          <a:blip r:embed="rId3" cstate="print"/>
          <a:srcRect/>
          <a:stretch>
            <a:fillRect/>
          </a:stretch>
        </p:blipFill>
        <p:spPr bwMode="auto">
          <a:xfrm>
            <a:off x="395536" y="1772816"/>
            <a:ext cx="4032448" cy="3990975"/>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pic>
        <p:nvPicPr>
          <p:cNvPr id="19461" name="Picture 5"/>
          <p:cNvPicPr>
            <a:picLocks noChangeAspect="1" noChangeArrowheads="1"/>
          </p:cNvPicPr>
          <p:nvPr/>
        </p:nvPicPr>
        <p:blipFill>
          <a:blip r:embed="rId4" cstate="print"/>
          <a:srcRect/>
          <a:stretch>
            <a:fillRect/>
          </a:stretch>
        </p:blipFill>
        <p:spPr bwMode="auto">
          <a:xfrm>
            <a:off x="4788024" y="1772816"/>
            <a:ext cx="4076128" cy="3960440"/>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431DD44F-C456-4295-85B8-018718C1F5E2}"/>
              </a:ext>
            </a:extLst>
          </p:cNvPr>
          <p:cNvSpPr>
            <a:spLocks noGrp="1"/>
          </p:cNvSpPr>
          <p:nvPr>
            <p:ph type="sldNum" sz="quarter" idx="12"/>
          </p:nvPr>
        </p:nvSpPr>
        <p:spPr/>
        <p:txBody>
          <a:bodyPr/>
          <a:lstStyle/>
          <a:p>
            <a:fld id="{D5BBC35B-A44B-4119-B8DA-DE9E3DFADA20}" type="slidenum">
              <a:rPr kumimoji="0" lang="en-US" smtClean="0"/>
              <a:pPr/>
              <a:t>66</a:t>
            </a:fld>
            <a:endParaRPr kumimoji="0" lang="en-US" dirty="0">
              <a:solidFill>
                <a:srgbClr val="FFFFFF"/>
              </a:solidFill>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9512" y="188640"/>
            <a:ext cx="8524136" cy="864096"/>
          </a:xfrm>
        </p:spPr>
        <p:txBody>
          <a:bodyPr>
            <a:scene3d>
              <a:camera prst="orthographicFront"/>
              <a:lightRig rig="balanced" dir="t">
                <a:rot lat="0" lon="0" rev="2100000"/>
              </a:lightRig>
            </a:scene3d>
            <a:sp3d extrusionH="57150" prstMaterial="metal">
              <a:bevelT w="38100" h="25400"/>
              <a:contourClr>
                <a:schemeClr val="bg2"/>
              </a:contourClr>
            </a:sp3d>
          </a:bodyPr>
          <a:lstStyle/>
          <a:p>
            <a:r>
              <a:rPr sz="3800" spc="0" dirty="0">
                <a:ln w="50800"/>
                <a:solidFill>
                  <a:schemeClr val="tx1"/>
                </a:solidFill>
                <a:effectLst>
                  <a:reflection blurRad="6350" stA="55000" endA="300" endPos="45500" dir="5400000" sy="-100000" algn="bl" rotWithShape="0"/>
                </a:effectLst>
              </a:rPr>
              <a:t>The Future of Internet Governance</a:t>
            </a:r>
            <a:endParaRPr lang="en-MY" sz="3800" spc="0" dirty="0">
              <a:ln w="50800"/>
              <a:solidFill>
                <a:schemeClr val="tx1"/>
              </a:solidFill>
              <a:effectLst>
                <a:reflection blurRad="6350" stA="55000" endA="300" endPos="45500" dir="5400000" sy="-100000" algn="bl" rotWithShape="0"/>
              </a:effectLst>
            </a:endParaRPr>
          </a:p>
        </p:txBody>
      </p:sp>
      <p:pic>
        <p:nvPicPr>
          <p:cNvPr id="20482" name="Picture 2"/>
          <p:cNvPicPr>
            <a:picLocks noChangeAspect="1" noChangeArrowheads="1"/>
          </p:cNvPicPr>
          <p:nvPr/>
        </p:nvPicPr>
        <p:blipFill>
          <a:blip r:embed="rId3" cstate="print"/>
          <a:srcRect/>
          <a:stretch>
            <a:fillRect/>
          </a:stretch>
        </p:blipFill>
        <p:spPr bwMode="auto">
          <a:xfrm>
            <a:off x="179512" y="1556792"/>
            <a:ext cx="4320480" cy="3600400"/>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Picture 2"/>
          <p:cNvPicPr>
            <a:picLocks noChangeAspect="1" noChangeArrowheads="1"/>
          </p:cNvPicPr>
          <p:nvPr/>
        </p:nvPicPr>
        <p:blipFill>
          <a:blip r:embed="rId4" cstate="print"/>
          <a:srcRect/>
          <a:stretch>
            <a:fillRect/>
          </a:stretch>
        </p:blipFill>
        <p:spPr bwMode="auto">
          <a:xfrm>
            <a:off x="4716016" y="1772816"/>
            <a:ext cx="4248472" cy="302433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0252DF9C-0E34-4B9A-AEC5-42B6FFEE8F9E}"/>
              </a:ext>
            </a:extLst>
          </p:cNvPr>
          <p:cNvSpPr>
            <a:spLocks noGrp="1"/>
          </p:cNvSpPr>
          <p:nvPr>
            <p:ph type="sldNum" sz="quarter" idx="12"/>
          </p:nvPr>
        </p:nvSpPr>
        <p:spPr/>
        <p:txBody>
          <a:bodyPr/>
          <a:lstStyle/>
          <a:p>
            <a:fld id="{D5BBC35B-A44B-4119-B8DA-DE9E3DFADA20}" type="slidenum">
              <a:rPr kumimoji="0" lang="en-US" smtClean="0"/>
              <a:pPr/>
              <a:t>67</a:t>
            </a:fld>
            <a:endParaRPr kumimoji="0" lang="en-US" dirty="0">
              <a:solidFill>
                <a:srgbClr val="FFFFFF"/>
              </a:solidFil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sz="3800" spc="0" dirty="0">
                <a:ln w="50800"/>
                <a:solidFill>
                  <a:schemeClr val="tx1"/>
                </a:solidFill>
                <a:effectLst>
                  <a:reflection blurRad="6350" stA="55000" endA="300" endPos="45500" dir="5400000" sy="-100000" algn="bl" rotWithShape="0"/>
                </a:effectLst>
              </a:rPr>
              <a:t>ICANN Strategic Plan 2016-2020</a:t>
            </a:r>
            <a:endParaRPr lang="en-MY" sz="3800" spc="0" dirty="0">
              <a:ln w="50800"/>
              <a:solidFill>
                <a:schemeClr val="tx1"/>
              </a:solidFill>
              <a:effectLst>
                <a:reflection blurRad="6350" stA="55000" endA="300" endPos="45500" dir="5400000" sy="-100000" algn="bl" rotWithShape="0"/>
              </a:effectLst>
            </a:endParaRPr>
          </a:p>
        </p:txBody>
      </p:sp>
      <p:pic>
        <p:nvPicPr>
          <p:cNvPr id="21507" name="Picture 3"/>
          <p:cNvPicPr>
            <a:picLocks noChangeAspect="1" noChangeArrowheads="1"/>
          </p:cNvPicPr>
          <p:nvPr/>
        </p:nvPicPr>
        <p:blipFill>
          <a:blip r:embed="rId3" cstate="print"/>
          <a:srcRect/>
          <a:stretch>
            <a:fillRect/>
          </a:stretch>
        </p:blipFill>
        <p:spPr bwMode="auto">
          <a:xfrm>
            <a:off x="755576" y="2132856"/>
            <a:ext cx="7812360" cy="2524125"/>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AFD10934-396C-4862-B66E-3C11F223E181}"/>
              </a:ext>
            </a:extLst>
          </p:cNvPr>
          <p:cNvSpPr>
            <a:spLocks noGrp="1"/>
          </p:cNvSpPr>
          <p:nvPr>
            <p:ph type="sldNum" sz="quarter" idx="12"/>
          </p:nvPr>
        </p:nvSpPr>
        <p:spPr/>
        <p:txBody>
          <a:bodyPr/>
          <a:lstStyle/>
          <a:p>
            <a:fld id="{D5BBC35B-A44B-4119-B8DA-DE9E3DFADA20}" type="slidenum">
              <a:rPr kumimoji="0" lang="en-US" smtClean="0"/>
              <a:pPr/>
              <a:t>68</a:t>
            </a:fld>
            <a:endParaRPr kumimoji="0" lang="en-US" dirty="0">
              <a:solidFill>
                <a:srgbClr val="FFFFFF"/>
              </a:solidFill>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sz="3800" spc="0" dirty="0">
                <a:ln w="50800"/>
                <a:solidFill>
                  <a:schemeClr val="tx1"/>
                </a:solidFill>
                <a:effectLst>
                  <a:reflection blurRad="6350" stA="55000" endA="300" endPos="45500" dir="5400000" sy="-100000" algn="bl" rotWithShape="0"/>
                </a:effectLst>
              </a:rPr>
              <a:t>ICANN Strategic Plan 2016-2020</a:t>
            </a:r>
            <a:endParaRPr lang="en-MY" sz="3800" spc="0" dirty="0">
              <a:ln w="50800"/>
              <a:solidFill>
                <a:schemeClr val="tx1"/>
              </a:solidFill>
              <a:effectLst>
                <a:reflection blurRad="6350" stA="55000" endA="300" endPos="45500" dir="5400000" sy="-100000" algn="bl" rotWithShape="0"/>
              </a:effectLst>
            </a:endParaRPr>
          </a:p>
        </p:txBody>
      </p:sp>
      <p:pic>
        <p:nvPicPr>
          <p:cNvPr id="22530" name="Picture 2"/>
          <p:cNvPicPr>
            <a:picLocks noChangeAspect="1" noChangeArrowheads="1"/>
          </p:cNvPicPr>
          <p:nvPr/>
        </p:nvPicPr>
        <p:blipFill>
          <a:blip r:embed="rId3" cstate="print"/>
          <a:srcRect/>
          <a:stretch>
            <a:fillRect/>
          </a:stretch>
        </p:blipFill>
        <p:spPr bwMode="auto">
          <a:xfrm>
            <a:off x="323528" y="2276872"/>
            <a:ext cx="8424936" cy="2304256"/>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F9C55278-E973-4201-923B-265305B3ED33}"/>
              </a:ext>
            </a:extLst>
          </p:cNvPr>
          <p:cNvSpPr>
            <a:spLocks noGrp="1"/>
          </p:cNvSpPr>
          <p:nvPr>
            <p:ph type="sldNum" sz="quarter" idx="12"/>
          </p:nvPr>
        </p:nvSpPr>
        <p:spPr/>
        <p:txBody>
          <a:bodyPr/>
          <a:lstStyle/>
          <a:p>
            <a:fld id="{D5BBC35B-A44B-4119-B8DA-DE9E3DFADA20}" type="slidenum">
              <a:rPr kumimoji="0" lang="en-US" smtClean="0"/>
              <a:pPr/>
              <a:t>69</a:t>
            </a:fld>
            <a:endParaRPr kumimoji="0" lang="en-US" dirty="0">
              <a:solidFill>
                <a:srgbClr val="FFFFFF"/>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9218" name="Picture 2"/>
          <p:cNvPicPr>
            <a:picLocks noChangeAspect="1" noChangeArrowheads="1"/>
          </p:cNvPicPr>
          <p:nvPr/>
        </p:nvPicPr>
        <p:blipFill>
          <a:blip r:embed="rId2" cstate="print"/>
          <a:srcRect/>
          <a:stretch>
            <a:fillRect/>
          </a:stretch>
        </p:blipFill>
        <p:spPr bwMode="auto">
          <a:xfrm>
            <a:off x="755576" y="1340768"/>
            <a:ext cx="7692149" cy="4608512"/>
          </a:xfrm>
          <a:prstGeom prst="rect">
            <a:avLst/>
          </a:prstGeom>
          <a:noFill/>
          <a:ln w="9525">
            <a:noFill/>
            <a:miter lim="800000"/>
            <a:headEnd/>
            <a:tailEnd/>
          </a:ln>
        </p:spPr>
      </p:pic>
    </p:spTree>
    <p:extLst>
      <p:ext uri="{BB962C8B-B14F-4D97-AF65-F5344CB8AC3E}">
        <p14:creationId xmlns:p14="http://schemas.microsoft.com/office/powerpoint/2010/main" val="27550729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sz="3800" spc="0" dirty="0">
                <a:ln w="50800"/>
                <a:solidFill>
                  <a:schemeClr val="tx1"/>
                </a:solidFill>
                <a:effectLst>
                  <a:reflection blurRad="6350" stA="55000" endA="300" endPos="45500" dir="5400000" sy="-100000" algn="bl" rotWithShape="0"/>
                </a:effectLst>
              </a:rPr>
              <a:t>ICANN Strategic Plan 2016-2020</a:t>
            </a:r>
            <a:endParaRPr lang="en-MY" sz="3800" spc="0" dirty="0">
              <a:ln w="50800"/>
              <a:solidFill>
                <a:schemeClr val="tx1"/>
              </a:solidFill>
              <a:effectLst>
                <a:reflection blurRad="6350" stA="55000" endA="300" endPos="45500" dir="5400000" sy="-100000" algn="bl" rotWithShape="0"/>
              </a:effectLst>
            </a:endParaRPr>
          </a:p>
        </p:txBody>
      </p:sp>
      <p:pic>
        <p:nvPicPr>
          <p:cNvPr id="23555" name="Picture 3"/>
          <p:cNvPicPr>
            <a:picLocks noChangeAspect="1" noChangeArrowheads="1"/>
          </p:cNvPicPr>
          <p:nvPr/>
        </p:nvPicPr>
        <p:blipFill>
          <a:blip r:embed="rId3" cstate="print"/>
          <a:srcRect/>
          <a:stretch>
            <a:fillRect/>
          </a:stretch>
        </p:blipFill>
        <p:spPr bwMode="auto">
          <a:xfrm>
            <a:off x="506041" y="2414588"/>
            <a:ext cx="7954391" cy="2094532"/>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BE398570-272C-4372-B900-876C0429F48B}"/>
              </a:ext>
            </a:extLst>
          </p:cNvPr>
          <p:cNvSpPr>
            <a:spLocks noGrp="1"/>
          </p:cNvSpPr>
          <p:nvPr>
            <p:ph type="sldNum" sz="quarter" idx="12"/>
          </p:nvPr>
        </p:nvSpPr>
        <p:spPr/>
        <p:txBody>
          <a:bodyPr/>
          <a:lstStyle/>
          <a:p>
            <a:fld id="{D5BBC35B-A44B-4119-B8DA-DE9E3DFADA20}" type="slidenum">
              <a:rPr kumimoji="0" lang="en-US" smtClean="0"/>
              <a:pPr/>
              <a:t>70</a:t>
            </a:fld>
            <a:endParaRPr kumimoji="0" lang="en-US" dirty="0">
              <a:solidFill>
                <a:srgbClr val="FFFFFF"/>
              </a:solidFill>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sz="3800" spc="0" dirty="0">
                <a:ln w="50800"/>
                <a:solidFill>
                  <a:schemeClr val="tx1"/>
                </a:solidFill>
                <a:effectLst>
                  <a:reflection blurRad="6350" stA="55000" endA="300" endPos="45500" dir="5400000" sy="-100000" algn="bl" rotWithShape="0"/>
                </a:effectLst>
              </a:rPr>
              <a:t>ICANN Strategic Plan 2016-2020</a:t>
            </a:r>
            <a:endParaRPr lang="en-MY" sz="3800" spc="0" dirty="0">
              <a:ln w="50800"/>
              <a:solidFill>
                <a:schemeClr val="tx1"/>
              </a:solidFill>
              <a:effectLst>
                <a:reflection blurRad="6350" stA="55000" endA="300" endPos="45500" dir="5400000" sy="-100000" algn="bl" rotWithShape="0"/>
              </a:effectLst>
            </a:endParaRPr>
          </a:p>
        </p:txBody>
      </p:sp>
      <p:pic>
        <p:nvPicPr>
          <p:cNvPr id="24578" name="Picture 2"/>
          <p:cNvPicPr>
            <a:picLocks noChangeAspect="1" noChangeArrowheads="1"/>
          </p:cNvPicPr>
          <p:nvPr/>
        </p:nvPicPr>
        <p:blipFill>
          <a:blip r:embed="rId3" cstate="print"/>
          <a:srcRect/>
          <a:stretch>
            <a:fillRect/>
          </a:stretch>
        </p:blipFill>
        <p:spPr bwMode="auto">
          <a:xfrm>
            <a:off x="467544" y="2204864"/>
            <a:ext cx="8284013" cy="3096344"/>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0DECC7C9-5E93-4B7F-941C-8AE6C20763C3}"/>
              </a:ext>
            </a:extLst>
          </p:cNvPr>
          <p:cNvSpPr>
            <a:spLocks noGrp="1"/>
          </p:cNvSpPr>
          <p:nvPr>
            <p:ph type="sldNum" sz="quarter" idx="12"/>
          </p:nvPr>
        </p:nvSpPr>
        <p:spPr/>
        <p:txBody>
          <a:bodyPr/>
          <a:lstStyle/>
          <a:p>
            <a:fld id="{D5BBC35B-A44B-4119-B8DA-DE9E3DFADA20}" type="slidenum">
              <a:rPr kumimoji="0" lang="en-US" smtClean="0"/>
              <a:pPr/>
              <a:t>71</a:t>
            </a:fld>
            <a:endParaRPr kumimoji="0" lang="en-US" dirty="0">
              <a:solidFill>
                <a:srgbClr val="FFFFFF"/>
              </a:solidFil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88640"/>
            <a:ext cx="8056592" cy="1523495"/>
          </a:xfrm>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sz="3800" spc="0" dirty="0">
                <a:ln w="50800"/>
                <a:solidFill>
                  <a:schemeClr val="tx1"/>
                </a:solidFill>
                <a:effectLst>
                  <a:reflection blurRad="6350" stA="55000" endA="300" endPos="45500" dir="5400000" sy="-100000" algn="bl" rotWithShape="0"/>
                </a:effectLst>
              </a:rPr>
              <a:t>ICANN Strategic Plan 2016-2020</a:t>
            </a:r>
            <a:endParaRPr lang="en-MY" sz="3800" spc="0" dirty="0">
              <a:ln w="50800"/>
              <a:solidFill>
                <a:schemeClr val="tx1"/>
              </a:solidFill>
              <a:effectLst>
                <a:reflection blurRad="6350" stA="55000" endA="300" endPos="45500" dir="5400000" sy="-100000" algn="bl" rotWithShape="0"/>
              </a:effectLst>
            </a:endParaRPr>
          </a:p>
        </p:txBody>
      </p:sp>
      <p:pic>
        <p:nvPicPr>
          <p:cNvPr id="25602" name="Picture 2"/>
          <p:cNvPicPr>
            <a:picLocks noChangeAspect="1" noChangeArrowheads="1"/>
          </p:cNvPicPr>
          <p:nvPr/>
        </p:nvPicPr>
        <p:blipFill>
          <a:blip r:embed="rId3" cstate="print"/>
          <a:srcRect/>
          <a:stretch>
            <a:fillRect/>
          </a:stretch>
        </p:blipFill>
        <p:spPr bwMode="auto">
          <a:xfrm>
            <a:off x="395536" y="2276872"/>
            <a:ext cx="8352928" cy="2088232"/>
          </a:xfrm>
          <a:prstGeom prst="rect">
            <a:avLst/>
          </a:prstGeom>
          <a:solidFill>
            <a:srgbClr val="000000">
              <a:shade val="95000"/>
            </a:srgbClr>
          </a:solidFill>
          <a:ln w="57150" cap="sq">
            <a:solidFill>
              <a:srgbClr val="000000"/>
            </a:solidFill>
            <a:miter lim="800000"/>
          </a:ln>
          <a:effectLst>
            <a:outerShdw blurRad="254000" dist="190500" dir="2700000" sy="90000" algn="bl" rotWithShape="0">
              <a:srgbClr val="000000">
                <a:alpha val="40000"/>
              </a:srgbClr>
            </a:outerShdw>
          </a:effectLst>
        </p:spPr>
      </p:pic>
      <p:sp>
        <p:nvSpPr>
          <p:cNvPr id="2" name="Slide Number Placeholder 1">
            <a:extLst>
              <a:ext uri="{FF2B5EF4-FFF2-40B4-BE49-F238E27FC236}">
                <a16:creationId xmlns:a16="http://schemas.microsoft.com/office/drawing/2014/main" id="{5F7D1814-C7A3-4870-AA76-C76922164A8A}"/>
              </a:ext>
            </a:extLst>
          </p:cNvPr>
          <p:cNvSpPr>
            <a:spLocks noGrp="1"/>
          </p:cNvSpPr>
          <p:nvPr>
            <p:ph type="sldNum" sz="quarter" idx="12"/>
          </p:nvPr>
        </p:nvSpPr>
        <p:spPr/>
        <p:txBody>
          <a:bodyPr/>
          <a:lstStyle/>
          <a:p>
            <a:fld id="{D5BBC35B-A44B-4119-B8DA-DE9E3DFADA20}" type="slidenum">
              <a:rPr kumimoji="0" lang="en-US" smtClean="0"/>
              <a:pPr/>
              <a:t>72</a:t>
            </a:fld>
            <a:endParaRPr kumimoji="0" lang="en-US" dirty="0">
              <a:solidFill>
                <a:srgbClr val="FFFFFF"/>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0242" name="Picture 2"/>
          <p:cNvPicPr>
            <a:picLocks noChangeAspect="1" noChangeArrowheads="1"/>
          </p:cNvPicPr>
          <p:nvPr/>
        </p:nvPicPr>
        <p:blipFill>
          <a:blip r:embed="rId2" cstate="print"/>
          <a:srcRect/>
          <a:stretch>
            <a:fillRect/>
          </a:stretch>
        </p:blipFill>
        <p:spPr bwMode="auto">
          <a:xfrm>
            <a:off x="971600" y="1412776"/>
            <a:ext cx="7428254" cy="4824536"/>
          </a:xfrm>
          <a:prstGeom prst="rect">
            <a:avLst/>
          </a:prstGeom>
          <a:noFill/>
          <a:ln w="9525">
            <a:noFill/>
            <a:miter lim="800000"/>
            <a:headEnd/>
            <a:tailEnd/>
          </a:ln>
        </p:spPr>
      </p:pic>
    </p:spTree>
    <p:extLst>
      <p:ext uri="{BB962C8B-B14F-4D97-AF65-F5344CB8AC3E}">
        <p14:creationId xmlns:p14="http://schemas.microsoft.com/office/powerpoint/2010/main" val="31415841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Origins of the Internet</a:t>
            </a:r>
            <a:endParaRPr lang="en-MY" dirty="0"/>
          </a:p>
        </p:txBody>
      </p:sp>
      <p:pic>
        <p:nvPicPr>
          <p:cNvPr id="11266" name="Picture 2"/>
          <p:cNvPicPr>
            <a:picLocks noChangeAspect="1" noChangeArrowheads="1"/>
          </p:cNvPicPr>
          <p:nvPr/>
        </p:nvPicPr>
        <p:blipFill>
          <a:blip r:embed="rId2" cstate="print"/>
          <a:srcRect/>
          <a:stretch>
            <a:fillRect/>
          </a:stretch>
        </p:blipFill>
        <p:spPr bwMode="auto">
          <a:xfrm>
            <a:off x="611560" y="1484784"/>
            <a:ext cx="7408124" cy="4320480"/>
          </a:xfrm>
          <a:prstGeom prst="rect">
            <a:avLst/>
          </a:prstGeom>
          <a:noFill/>
          <a:ln w="9525">
            <a:noFill/>
            <a:miter lim="800000"/>
            <a:headEnd/>
            <a:tailEnd/>
          </a:ln>
        </p:spPr>
      </p:pic>
    </p:spTree>
    <p:extLst>
      <p:ext uri="{BB962C8B-B14F-4D97-AF65-F5344CB8AC3E}">
        <p14:creationId xmlns:p14="http://schemas.microsoft.com/office/powerpoint/2010/main" val="2989038021"/>
      </p:ext>
    </p:extLst>
  </p:cSld>
  <p:clrMapOvr>
    <a:masterClrMapping/>
  </p:clrMapOvr>
  <p:transition>
    <p:fade/>
  </p:transition>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Blue and ribbons template 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9608EE9-BC9B-48A0-9915-52B7EE8658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1_Blue and ribbons template Segoe</Template>
  <TotalTime>1150</TotalTime>
  <Words>2004</Words>
  <Application>Microsoft Office PowerPoint</Application>
  <PresentationFormat>On-screen Show (4:3)</PresentationFormat>
  <Paragraphs>226</Paragraphs>
  <Slides>72</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72</vt:i4>
      </vt:variant>
    </vt:vector>
  </HeadingPairs>
  <TitlesOfParts>
    <vt:vector size="85" baseType="lpstr">
      <vt:lpstr>Segoe</vt:lpstr>
      <vt:lpstr>Arial</vt:lpstr>
      <vt:lpstr>Calibri</vt:lpstr>
      <vt:lpstr>Century Gothic</vt:lpstr>
      <vt:lpstr>Courier New</vt:lpstr>
      <vt:lpstr>Lucida Sans Unicode</vt:lpstr>
      <vt:lpstr>Verdana</vt:lpstr>
      <vt:lpstr>Wingdings</vt:lpstr>
      <vt:lpstr>Wingdings 2</vt:lpstr>
      <vt:lpstr>Wingdings 3</vt:lpstr>
      <vt:lpstr>1_Blue and ribbons template Segoe</vt:lpstr>
      <vt:lpstr>White with Courier font for code slides</vt:lpstr>
      <vt:lpstr>Concourse</vt:lpstr>
      <vt:lpstr>Chapter 8 Governance of the Internet </vt:lpstr>
      <vt:lpstr>Table of Contents</vt:lpstr>
      <vt:lpstr>Introduction</vt:lpstr>
      <vt:lpstr>The History of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Origins of the Internet</vt:lpstr>
      <vt:lpstr>The Internet Protocol</vt:lpstr>
      <vt:lpstr>The Internet Protocol</vt:lpstr>
      <vt:lpstr>The Internet Protocol</vt:lpstr>
      <vt:lpstr>The Internet Protocol</vt:lpstr>
      <vt:lpstr>The Internet Protocol</vt:lpstr>
      <vt:lpstr>The Internet Protocol</vt:lpstr>
      <vt:lpstr>Early Arguments</vt:lpstr>
      <vt:lpstr>DNS HIERARCHY</vt:lpstr>
      <vt:lpstr>Early Arguments</vt:lpstr>
      <vt:lpstr>DNS Root</vt:lpstr>
      <vt:lpstr>DNS Root</vt:lpstr>
      <vt:lpstr>DNS Root</vt:lpstr>
      <vt:lpstr>Commercialization</vt:lpstr>
      <vt:lpstr>Commercialization</vt:lpstr>
      <vt:lpstr>Commercialization</vt:lpstr>
      <vt:lpstr>The Root of All Evil</vt:lpstr>
      <vt:lpstr>Internet Corporation for Assigned Names and Numbers (ICANN)</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Internet Corporation for Assigned Names and Numbers</vt:lpstr>
      <vt:lpstr>‘Sucks’ Domains</vt:lpstr>
      <vt:lpstr>Do Trademarks Matter in Domain Names or in URLs?</vt:lpstr>
      <vt:lpstr>Trademarks</vt:lpstr>
      <vt:lpstr>Trademarks in Domain Names</vt:lpstr>
      <vt:lpstr>Trademarks in Domain Names</vt:lpstr>
      <vt:lpstr>Trademarks in Domain Names</vt:lpstr>
      <vt:lpstr>Trademarks in Domain Names</vt:lpstr>
      <vt:lpstr>Trademarks in Domain Names</vt:lpstr>
      <vt:lpstr>The Uniform Dispute Resolution Process</vt:lpstr>
      <vt:lpstr>The Uniform Dispute Resolution Process</vt:lpstr>
      <vt:lpstr>The Uniform Dispute Resolution Process</vt:lpstr>
      <vt:lpstr>The Uniform Dispute Resolution Process</vt:lpstr>
      <vt:lpstr>The Uniform Dispute Resolution Process</vt:lpstr>
      <vt:lpstr>The Uniform Dispute Resolution Process</vt:lpstr>
      <vt:lpstr>The Nominet Dispute Resolution Process</vt:lpstr>
      <vt:lpstr>The Nominet Dispute Resolution Process</vt:lpstr>
      <vt:lpstr>The Future of Internet Governance</vt:lpstr>
      <vt:lpstr>The Future of Internet Governance</vt:lpstr>
      <vt:lpstr>Today</vt:lpstr>
      <vt:lpstr>Today</vt:lpstr>
      <vt:lpstr>Today</vt:lpstr>
      <vt:lpstr>The Future of Internet Governance</vt:lpstr>
      <vt:lpstr>The Future of Internet Governance</vt:lpstr>
      <vt:lpstr>The Future of Internet Governance</vt:lpstr>
      <vt:lpstr>The Future of Internet Governance</vt:lpstr>
      <vt:lpstr>ICANN Strategic Plan 2016-2020</vt:lpstr>
      <vt:lpstr>ICANN Strategic Plan 2016-2020</vt:lpstr>
      <vt:lpstr>ICANN Strategic Plan 2016-2020</vt:lpstr>
      <vt:lpstr>ICANN Strategic Plan 2016-2020</vt:lpstr>
      <vt:lpstr>ICANN Strategic Plan 2016-2020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Governance of the Internet</dc:title>
  <dc:creator>ruthting</dc:creator>
  <cp:lastModifiedBy>LIM SIEW MOOI</cp:lastModifiedBy>
  <cp:revision>53</cp:revision>
  <dcterms:created xsi:type="dcterms:W3CDTF">2015-01-22T18:56:07Z</dcterms:created>
  <dcterms:modified xsi:type="dcterms:W3CDTF">2021-11-20T02:58:08Z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TC102867059990</vt:lpwstr>
  </property>
</Properties>
</file>